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Lst>
  <p:notesMasterIdLst>
    <p:notesMasterId r:id="rId36"/>
  </p:notesMasterIdLst>
  <p:sldIdLst>
    <p:sldId id="265" r:id="rId3"/>
    <p:sldId id="277" r:id="rId4"/>
    <p:sldId id="332" r:id="rId5"/>
    <p:sldId id="333" r:id="rId6"/>
    <p:sldId id="334" r:id="rId7"/>
    <p:sldId id="335" r:id="rId8"/>
    <p:sldId id="348" r:id="rId9"/>
    <p:sldId id="323" r:id="rId10"/>
    <p:sldId id="307" r:id="rId11"/>
    <p:sldId id="349" r:id="rId12"/>
    <p:sldId id="281" r:id="rId13"/>
    <p:sldId id="350" r:id="rId14"/>
    <p:sldId id="337" r:id="rId15"/>
    <p:sldId id="338" r:id="rId16"/>
    <p:sldId id="339" r:id="rId17"/>
    <p:sldId id="340" r:id="rId18"/>
    <p:sldId id="341" r:id="rId19"/>
    <p:sldId id="342" r:id="rId20"/>
    <p:sldId id="343" r:id="rId21"/>
    <p:sldId id="344" r:id="rId22"/>
    <p:sldId id="345" r:id="rId23"/>
    <p:sldId id="346" r:id="rId24"/>
    <p:sldId id="347" r:id="rId25"/>
    <p:sldId id="351" r:id="rId26"/>
    <p:sldId id="352" r:id="rId27"/>
    <p:sldId id="353" r:id="rId28"/>
    <p:sldId id="354" r:id="rId29"/>
    <p:sldId id="355" r:id="rId30"/>
    <p:sldId id="356" r:id="rId31"/>
    <p:sldId id="357" r:id="rId32"/>
    <p:sldId id="358" r:id="rId33"/>
    <p:sldId id="359" r:id="rId34"/>
    <p:sldId id="336"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793"/>
    <a:srgbClr val="00087C"/>
    <a:srgbClr val="0000CC"/>
    <a:srgbClr val="9DC6DC"/>
    <a:srgbClr val="143666"/>
    <a:srgbClr val="94FFD9"/>
    <a:srgbClr val="45FFC4"/>
    <a:srgbClr val="AFFF8E"/>
    <a:srgbClr val="16E30A"/>
    <a:srgbClr val="14C0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8" autoAdjust="0"/>
    <p:restoredTop sz="84220" autoAdjust="0"/>
  </p:normalViewPr>
  <p:slideViewPr>
    <p:cSldViewPr snapToGrid="0" snapToObjects="1">
      <p:cViewPr varScale="1">
        <p:scale>
          <a:sx n="69" d="100"/>
          <a:sy n="69" d="100"/>
        </p:scale>
        <p:origin x="54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04EB8E-20D7-4D52-A3D9-991F02084688}"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6C0ABB6-5BEB-4EB8-9BBB-2CB1D8B4F386}">
      <dgm:prSet phldrT="[Text]" custT="1"/>
      <dgm:spPr/>
      <dgm:t>
        <a:bodyPr/>
        <a:lstStyle/>
        <a:p>
          <a:pPr algn="ctr"/>
          <a:r>
            <a:rPr lang="en-US" sz="1800" dirty="0"/>
            <a:t>Client</a:t>
          </a:r>
        </a:p>
      </dgm:t>
    </dgm:pt>
    <dgm:pt modelId="{9BA23554-F963-4309-AC64-F55ECAE01FFA}" type="parTrans" cxnId="{0C524152-42AE-4FA5-B1AE-16D60D07E410}">
      <dgm:prSet/>
      <dgm:spPr/>
      <dgm:t>
        <a:bodyPr/>
        <a:lstStyle/>
        <a:p>
          <a:pPr algn="ctr"/>
          <a:endParaRPr lang="en-US"/>
        </a:p>
      </dgm:t>
    </dgm:pt>
    <dgm:pt modelId="{7DFB047D-B35C-443C-BC44-E04202B59A56}" type="sibTrans" cxnId="{0C524152-42AE-4FA5-B1AE-16D60D07E410}">
      <dgm:prSet custT="1"/>
      <dgm:spPr/>
      <dgm:t>
        <a:bodyPr/>
        <a:lstStyle/>
        <a:p>
          <a:pPr algn="ctr"/>
          <a:r>
            <a:rPr lang="en-US" sz="1600" b="1" dirty="0">
              <a:solidFill>
                <a:schemeClr val="tx1"/>
              </a:solidFill>
            </a:rPr>
            <a:t>Submit</a:t>
          </a:r>
          <a:endParaRPr lang="en-US" sz="1400" b="1" dirty="0">
            <a:solidFill>
              <a:schemeClr val="tx1"/>
            </a:solidFill>
          </a:endParaRPr>
        </a:p>
      </dgm:t>
    </dgm:pt>
    <dgm:pt modelId="{6102E0BE-E358-43AA-BAD3-0ADFD0FA3F48}">
      <dgm:prSet phldrT="[Text]" custT="1"/>
      <dgm:spPr/>
      <dgm:t>
        <a:bodyPr/>
        <a:lstStyle/>
        <a:p>
          <a:pPr algn="ctr"/>
          <a:r>
            <a:rPr lang="en-US" sz="1800" dirty="0"/>
            <a:t>Client</a:t>
          </a:r>
        </a:p>
      </dgm:t>
    </dgm:pt>
    <dgm:pt modelId="{0440F4CA-8351-4501-918F-B3EDCD44BFE4}" type="parTrans" cxnId="{2F629310-548F-4F16-A708-81F4C99DAEBE}">
      <dgm:prSet/>
      <dgm:spPr/>
      <dgm:t>
        <a:bodyPr/>
        <a:lstStyle/>
        <a:p>
          <a:pPr algn="ctr"/>
          <a:endParaRPr lang="en-US"/>
        </a:p>
      </dgm:t>
    </dgm:pt>
    <dgm:pt modelId="{52268DE6-2651-40B9-84FC-80D3E1B03E0A}" type="sibTrans" cxnId="{2F629310-548F-4F16-A708-81F4C99DAEBE}">
      <dgm:prSet custT="1"/>
      <dgm:spPr/>
      <dgm:t>
        <a:bodyPr/>
        <a:lstStyle/>
        <a:p>
          <a:pPr algn="ctr"/>
          <a:r>
            <a:rPr lang="en-US" sz="1600" b="1" dirty="0">
              <a:solidFill>
                <a:schemeClr val="tx1"/>
              </a:solidFill>
            </a:rPr>
            <a:t>Submit</a:t>
          </a:r>
          <a:endParaRPr lang="en-US" sz="1400" b="1" dirty="0">
            <a:solidFill>
              <a:schemeClr val="tx1"/>
            </a:solidFill>
          </a:endParaRPr>
        </a:p>
      </dgm:t>
    </dgm:pt>
    <dgm:pt modelId="{19BA69B0-AEB0-48E4-8091-7C6FC4276904}">
      <dgm:prSet phldrT="[Text]" custT="1"/>
      <dgm:spPr/>
      <dgm:t>
        <a:bodyPr/>
        <a:lstStyle/>
        <a:p>
          <a:pPr algn="ctr"/>
          <a:r>
            <a:rPr lang="en-US" sz="1800" dirty="0"/>
            <a:t>IRB</a:t>
          </a:r>
        </a:p>
      </dgm:t>
    </dgm:pt>
    <dgm:pt modelId="{946450AC-409D-4389-8181-CB09565B193F}" type="parTrans" cxnId="{C8A21F1A-D8B1-4B5D-81A8-0DF40DB9558A}">
      <dgm:prSet/>
      <dgm:spPr/>
      <dgm:t>
        <a:bodyPr/>
        <a:lstStyle/>
        <a:p>
          <a:pPr algn="ctr"/>
          <a:endParaRPr lang="en-US"/>
        </a:p>
      </dgm:t>
    </dgm:pt>
    <dgm:pt modelId="{BCAD3A65-F653-4BFD-B3AA-8F28E5D74716}" type="sibTrans" cxnId="{C8A21F1A-D8B1-4B5D-81A8-0DF40DB9558A}">
      <dgm:prSet custT="1"/>
      <dgm:spPr/>
      <dgm:t>
        <a:bodyPr/>
        <a:lstStyle/>
        <a:p>
          <a:pPr algn="ctr"/>
          <a:r>
            <a:rPr lang="en-US" sz="1600" b="1" dirty="0">
              <a:solidFill>
                <a:schemeClr val="tx1"/>
              </a:solidFill>
            </a:rPr>
            <a:t>Notify</a:t>
          </a:r>
          <a:endParaRPr lang="en-US" sz="1400" b="1" dirty="0">
            <a:solidFill>
              <a:schemeClr val="tx1"/>
            </a:solidFill>
          </a:endParaRPr>
        </a:p>
      </dgm:t>
    </dgm:pt>
    <dgm:pt modelId="{DF946F80-FB18-41B9-90C7-EEEA14121BFC}">
      <dgm:prSet phldrT="[Text]" custT="1"/>
      <dgm:spPr/>
      <dgm:t>
        <a:bodyPr/>
        <a:lstStyle/>
        <a:p>
          <a:pPr algn="ctr"/>
          <a:r>
            <a:rPr lang="en-US" sz="1600" dirty="0"/>
            <a:t>Project</a:t>
          </a:r>
        </a:p>
      </dgm:t>
    </dgm:pt>
    <dgm:pt modelId="{FCEDF674-9CEA-4169-946C-0AA2A01E995B}" type="parTrans" cxnId="{17D2AFF4-0C1E-414E-9931-03C6EBD77D57}">
      <dgm:prSet/>
      <dgm:spPr/>
      <dgm:t>
        <a:bodyPr/>
        <a:lstStyle/>
        <a:p>
          <a:pPr algn="ctr"/>
          <a:endParaRPr lang="en-US"/>
        </a:p>
      </dgm:t>
    </dgm:pt>
    <dgm:pt modelId="{6065E975-1285-42B2-9439-C59DA1159CCC}" type="sibTrans" cxnId="{17D2AFF4-0C1E-414E-9931-03C6EBD77D57}">
      <dgm:prSet/>
      <dgm:spPr/>
      <dgm:t>
        <a:bodyPr/>
        <a:lstStyle/>
        <a:p>
          <a:pPr algn="ctr"/>
          <a:endParaRPr lang="en-US"/>
        </a:p>
      </dgm:t>
    </dgm:pt>
    <dgm:pt modelId="{9A97562E-A91F-45B7-B5F2-DA16920596A7}">
      <dgm:prSet phldrT="[Text]" custT="1"/>
      <dgm:spPr/>
      <dgm:t>
        <a:bodyPr/>
        <a:lstStyle/>
        <a:p>
          <a:pPr algn="ctr"/>
          <a:r>
            <a:rPr lang="en-US" sz="1800" dirty="0"/>
            <a:t>Client</a:t>
          </a:r>
        </a:p>
      </dgm:t>
    </dgm:pt>
    <dgm:pt modelId="{16B6A37D-3CC7-413F-BC9C-2AC2BE3AC9F8}" type="parTrans" cxnId="{F31DDEC3-C59C-459F-A05B-EC201A666177}">
      <dgm:prSet/>
      <dgm:spPr/>
      <dgm:t>
        <a:bodyPr/>
        <a:lstStyle/>
        <a:p>
          <a:pPr algn="ctr"/>
          <a:endParaRPr lang="en-US"/>
        </a:p>
      </dgm:t>
    </dgm:pt>
    <dgm:pt modelId="{4387AA7F-B763-41DB-964C-3359205CD94E}" type="sibTrans" cxnId="{F31DDEC3-C59C-459F-A05B-EC201A666177}">
      <dgm:prSet custT="1"/>
      <dgm:spPr/>
      <dgm:t>
        <a:bodyPr/>
        <a:lstStyle/>
        <a:p>
          <a:pPr algn="ctr"/>
          <a:r>
            <a:rPr lang="en-US" sz="1600" b="1" dirty="0">
              <a:solidFill>
                <a:schemeClr val="tx1"/>
              </a:solidFill>
            </a:rPr>
            <a:t>Launch</a:t>
          </a:r>
          <a:endParaRPr lang="en-US" sz="1400" b="1" dirty="0">
            <a:solidFill>
              <a:schemeClr val="tx1"/>
            </a:solidFill>
          </a:endParaRPr>
        </a:p>
      </dgm:t>
    </dgm:pt>
    <dgm:pt modelId="{E1FEF4CB-55AA-4CFB-A14B-8648F4B6AEDD}">
      <dgm:prSet phldrT="[Text]" custT="1"/>
      <dgm:spPr/>
      <dgm:t>
        <a:bodyPr/>
        <a:lstStyle/>
        <a:p>
          <a:pPr algn="ctr"/>
          <a:r>
            <a:rPr lang="en-US" sz="1800" dirty="0"/>
            <a:t>R&amp;D</a:t>
          </a:r>
          <a:endParaRPr lang="en-US" sz="1600" dirty="0"/>
        </a:p>
      </dgm:t>
    </dgm:pt>
    <dgm:pt modelId="{BCDDD35D-9D0E-43AC-844E-D8C918C5E506}" type="parTrans" cxnId="{5CE3C170-9368-473B-9D8B-FE43EFFE7191}">
      <dgm:prSet/>
      <dgm:spPr/>
      <dgm:t>
        <a:bodyPr/>
        <a:lstStyle/>
        <a:p>
          <a:pPr algn="ctr"/>
          <a:endParaRPr lang="en-US"/>
        </a:p>
      </dgm:t>
    </dgm:pt>
    <dgm:pt modelId="{E9815802-9734-4512-91C5-999BF2C15FEA}" type="sibTrans" cxnId="{5CE3C170-9368-473B-9D8B-FE43EFFE7191}">
      <dgm:prSet custT="1"/>
      <dgm:spPr/>
      <dgm:t>
        <a:bodyPr/>
        <a:lstStyle/>
        <a:p>
          <a:pPr algn="ctr"/>
          <a:r>
            <a:rPr lang="en-US" sz="1600" b="1" dirty="0">
              <a:solidFill>
                <a:schemeClr val="tx1"/>
              </a:solidFill>
            </a:rPr>
            <a:t>Notify</a:t>
          </a:r>
          <a:endParaRPr lang="en-US" sz="1700" b="1" dirty="0">
            <a:solidFill>
              <a:schemeClr val="tx1"/>
            </a:solidFill>
          </a:endParaRPr>
        </a:p>
      </dgm:t>
    </dgm:pt>
    <dgm:pt modelId="{806F0B53-14F6-40FA-B550-8D2EF8D81F3F}" type="pres">
      <dgm:prSet presAssocID="{FE04EB8E-20D7-4D52-A3D9-991F02084688}" presName="Name0" presStyleCnt="0">
        <dgm:presLayoutVars>
          <dgm:dir/>
          <dgm:resizeHandles val="exact"/>
        </dgm:presLayoutVars>
      </dgm:prSet>
      <dgm:spPr/>
    </dgm:pt>
    <dgm:pt modelId="{F2CC82A4-97C7-4C78-A337-F62222784ABA}" type="pres">
      <dgm:prSet presAssocID="{36C0ABB6-5BEB-4EB8-9BBB-2CB1D8B4F386}" presName="node" presStyleLbl="node1" presStyleIdx="0" presStyleCnt="6" custScaleX="36427" custScaleY="32077" custLinFactNeighborX="-8" custLinFactNeighborY="-41404">
        <dgm:presLayoutVars>
          <dgm:bulletEnabled val="1"/>
        </dgm:presLayoutVars>
      </dgm:prSet>
      <dgm:spPr/>
    </dgm:pt>
    <dgm:pt modelId="{B6D3BE8D-0FC1-46E3-B5FC-20A3D7D867BA}" type="pres">
      <dgm:prSet presAssocID="{7DFB047D-B35C-443C-BC44-E04202B59A56}" presName="sibTrans" presStyleLbl="sibTrans2D1" presStyleIdx="0" presStyleCnt="5" custScaleX="182318"/>
      <dgm:spPr/>
    </dgm:pt>
    <dgm:pt modelId="{8A00D7B9-B94C-4B1D-B46B-5C1002C4F66A}" type="pres">
      <dgm:prSet presAssocID="{7DFB047D-B35C-443C-BC44-E04202B59A56}" presName="connectorText" presStyleLbl="sibTrans2D1" presStyleIdx="0" presStyleCnt="5"/>
      <dgm:spPr/>
    </dgm:pt>
    <dgm:pt modelId="{C49F8626-417C-4534-BF8E-4534CD089C6B}" type="pres">
      <dgm:prSet presAssocID="{E1FEF4CB-55AA-4CFB-A14B-8648F4B6AEDD}" presName="node" presStyleLbl="node1" presStyleIdx="1" presStyleCnt="6" custScaleX="36154" custScaleY="32077" custLinFactNeighborX="-8" custLinFactNeighborY="-41404">
        <dgm:presLayoutVars>
          <dgm:bulletEnabled val="1"/>
        </dgm:presLayoutVars>
      </dgm:prSet>
      <dgm:spPr/>
    </dgm:pt>
    <dgm:pt modelId="{8A3F8AA3-CCCC-4BAC-9C0A-67C38144EE94}" type="pres">
      <dgm:prSet presAssocID="{E9815802-9734-4512-91C5-999BF2C15FEA}" presName="sibTrans" presStyleLbl="sibTrans2D1" presStyleIdx="1" presStyleCnt="5" custScaleX="170300"/>
      <dgm:spPr/>
    </dgm:pt>
    <dgm:pt modelId="{9B3A06D3-B9AE-4373-B3BE-CC11A5852411}" type="pres">
      <dgm:prSet presAssocID="{E9815802-9734-4512-91C5-999BF2C15FEA}" presName="connectorText" presStyleLbl="sibTrans2D1" presStyleIdx="1" presStyleCnt="5"/>
      <dgm:spPr/>
    </dgm:pt>
    <dgm:pt modelId="{1DE78667-D6F2-4E58-9382-68803429E677}" type="pres">
      <dgm:prSet presAssocID="{6102E0BE-E358-43AA-BAD3-0ADFD0FA3F48}" presName="node" presStyleLbl="node1" presStyleIdx="2" presStyleCnt="6" custScaleX="45704" custScaleY="32077" custLinFactNeighborX="-8" custLinFactNeighborY="-41404">
        <dgm:presLayoutVars>
          <dgm:bulletEnabled val="1"/>
        </dgm:presLayoutVars>
      </dgm:prSet>
      <dgm:spPr/>
    </dgm:pt>
    <dgm:pt modelId="{27B49E91-C129-495E-9BD1-B5386D687C82}" type="pres">
      <dgm:prSet presAssocID="{52268DE6-2651-40B9-84FC-80D3E1B03E0A}" presName="sibTrans" presStyleLbl="sibTrans2D1" presStyleIdx="2" presStyleCnt="5" custScaleX="206199"/>
      <dgm:spPr/>
    </dgm:pt>
    <dgm:pt modelId="{C8B3C2F4-42B1-427A-881C-A4C834846A48}" type="pres">
      <dgm:prSet presAssocID="{52268DE6-2651-40B9-84FC-80D3E1B03E0A}" presName="connectorText" presStyleLbl="sibTrans2D1" presStyleIdx="2" presStyleCnt="5"/>
      <dgm:spPr/>
    </dgm:pt>
    <dgm:pt modelId="{0E9F8315-F5FE-4A99-9B53-A1B62B3CF736}" type="pres">
      <dgm:prSet presAssocID="{19BA69B0-AEB0-48E4-8091-7C6FC4276904}" presName="node" presStyleLbl="node1" presStyleIdx="3" presStyleCnt="6" custScaleX="31540" custScaleY="32077" custLinFactNeighborX="-8" custLinFactNeighborY="-41404">
        <dgm:presLayoutVars>
          <dgm:bulletEnabled val="1"/>
        </dgm:presLayoutVars>
      </dgm:prSet>
      <dgm:spPr/>
    </dgm:pt>
    <dgm:pt modelId="{91026E05-AE0B-4C54-AD28-215D4F268BF3}" type="pres">
      <dgm:prSet presAssocID="{BCAD3A65-F653-4BFD-B3AA-8F28E5D74716}" presName="sibTrans" presStyleLbl="sibTrans2D1" presStyleIdx="3" presStyleCnt="5" custScaleX="185407"/>
      <dgm:spPr/>
    </dgm:pt>
    <dgm:pt modelId="{0B39A41C-277D-4EA2-80FB-B52B6B76B8B0}" type="pres">
      <dgm:prSet presAssocID="{BCAD3A65-F653-4BFD-B3AA-8F28E5D74716}" presName="connectorText" presStyleLbl="sibTrans2D1" presStyleIdx="3" presStyleCnt="5"/>
      <dgm:spPr/>
    </dgm:pt>
    <dgm:pt modelId="{C62AB2A2-5559-4FA6-B503-92184B31EEFF}" type="pres">
      <dgm:prSet presAssocID="{9A97562E-A91F-45B7-B5F2-DA16920596A7}" presName="node" presStyleLbl="node1" presStyleIdx="4" presStyleCnt="6" custScaleX="38901" custScaleY="32077" custLinFactNeighborX="-8" custLinFactNeighborY="-41404">
        <dgm:presLayoutVars>
          <dgm:bulletEnabled val="1"/>
        </dgm:presLayoutVars>
      </dgm:prSet>
      <dgm:spPr/>
    </dgm:pt>
    <dgm:pt modelId="{663E65DB-990B-4740-BF9F-48D226890BC5}" type="pres">
      <dgm:prSet presAssocID="{4387AA7F-B763-41DB-964C-3359205CD94E}" presName="sibTrans" presStyleLbl="sibTrans2D1" presStyleIdx="4" presStyleCnt="5" custScaleX="173388"/>
      <dgm:spPr/>
    </dgm:pt>
    <dgm:pt modelId="{56F2C657-8C31-4C47-897B-8D92AD4EC731}" type="pres">
      <dgm:prSet presAssocID="{4387AA7F-B763-41DB-964C-3359205CD94E}" presName="connectorText" presStyleLbl="sibTrans2D1" presStyleIdx="4" presStyleCnt="5"/>
      <dgm:spPr/>
    </dgm:pt>
    <dgm:pt modelId="{DC896A7A-346A-413F-B662-27CF764293C5}" type="pres">
      <dgm:prSet presAssocID="{DF946F80-FB18-41B9-90C7-EEEA14121BFC}" presName="node" presStyleLbl="node1" presStyleIdx="5" presStyleCnt="6" custScaleX="43336" custScaleY="32077" custLinFactNeighborX="-8" custLinFactNeighborY="-41404">
        <dgm:presLayoutVars>
          <dgm:bulletEnabled val="1"/>
        </dgm:presLayoutVars>
      </dgm:prSet>
      <dgm:spPr/>
    </dgm:pt>
  </dgm:ptLst>
  <dgm:cxnLst>
    <dgm:cxn modelId="{A5FB1106-BDD0-474B-BDF2-CF03CB14C78B}" type="presOf" srcId="{6102E0BE-E358-43AA-BAD3-0ADFD0FA3F48}" destId="{1DE78667-D6F2-4E58-9382-68803429E677}" srcOrd="0" destOrd="0" presId="urn:microsoft.com/office/officeart/2005/8/layout/process1"/>
    <dgm:cxn modelId="{5644C506-0CD0-43CA-B84B-F26BCF12EFCB}" type="presOf" srcId="{4387AA7F-B763-41DB-964C-3359205CD94E}" destId="{56F2C657-8C31-4C47-897B-8D92AD4EC731}" srcOrd="1" destOrd="0" presId="urn:microsoft.com/office/officeart/2005/8/layout/process1"/>
    <dgm:cxn modelId="{2F629310-548F-4F16-A708-81F4C99DAEBE}" srcId="{FE04EB8E-20D7-4D52-A3D9-991F02084688}" destId="{6102E0BE-E358-43AA-BAD3-0ADFD0FA3F48}" srcOrd="2" destOrd="0" parTransId="{0440F4CA-8351-4501-918F-B3EDCD44BFE4}" sibTransId="{52268DE6-2651-40B9-84FC-80D3E1B03E0A}"/>
    <dgm:cxn modelId="{5FAEB217-A803-4B78-90D4-70F59357EFE1}" type="presOf" srcId="{7DFB047D-B35C-443C-BC44-E04202B59A56}" destId="{8A00D7B9-B94C-4B1D-B46B-5C1002C4F66A}" srcOrd="1" destOrd="0" presId="urn:microsoft.com/office/officeart/2005/8/layout/process1"/>
    <dgm:cxn modelId="{C8A21F1A-D8B1-4B5D-81A8-0DF40DB9558A}" srcId="{FE04EB8E-20D7-4D52-A3D9-991F02084688}" destId="{19BA69B0-AEB0-48E4-8091-7C6FC4276904}" srcOrd="3" destOrd="0" parTransId="{946450AC-409D-4389-8181-CB09565B193F}" sibTransId="{BCAD3A65-F653-4BFD-B3AA-8F28E5D74716}"/>
    <dgm:cxn modelId="{C7112023-8C3B-4B37-952A-2FD0B8CBD70D}" type="presOf" srcId="{FE04EB8E-20D7-4D52-A3D9-991F02084688}" destId="{806F0B53-14F6-40FA-B550-8D2EF8D81F3F}" srcOrd="0" destOrd="0" presId="urn:microsoft.com/office/officeart/2005/8/layout/process1"/>
    <dgm:cxn modelId="{9018BC68-E4BF-4801-B9E2-AD531DDF2557}" type="presOf" srcId="{36C0ABB6-5BEB-4EB8-9BBB-2CB1D8B4F386}" destId="{F2CC82A4-97C7-4C78-A337-F62222784ABA}" srcOrd="0" destOrd="0" presId="urn:microsoft.com/office/officeart/2005/8/layout/process1"/>
    <dgm:cxn modelId="{D8B7924C-3F28-4CF9-8921-A51B7EC961F9}" type="presOf" srcId="{4387AA7F-B763-41DB-964C-3359205CD94E}" destId="{663E65DB-990B-4740-BF9F-48D226890BC5}" srcOrd="0" destOrd="0" presId="urn:microsoft.com/office/officeart/2005/8/layout/process1"/>
    <dgm:cxn modelId="{8BE6A54D-E936-45CF-A462-4F886FA64E73}" type="presOf" srcId="{BCAD3A65-F653-4BFD-B3AA-8F28E5D74716}" destId="{91026E05-AE0B-4C54-AD28-215D4F268BF3}" srcOrd="0" destOrd="0" presId="urn:microsoft.com/office/officeart/2005/8/layout/process1"/>
    <dgm:cxn modelId="{5CE3C170-9368-473B-9D8B-FE43EFFE7191}" srcId="{FE04EB8E-20D7-4D52-A3D9-991F02084688}" destId="{E1FEF4CB-55AA-4CFB-A14B-8648F4B6AEDD}" srcOrd="1" destOrd="0" parTransId="{BCDDD35D-9D0E-43AC-844E-D8C918C5E506}" sibTransId="{E9815802-9734-4512-91C5-999BF2C15FEA}"/>
    <dgm:cxn modelId="{0C524152-42AE-4FA5-B1AE-16D60D07E410}" srcId="{FE04EB8E-20D7-4D52-A3D9-991F02084688}" destId="{36C0ABB6-5BEB-4EB8-9BBB-2CB1D8B4F386}" srcOrd="0" destOrd="0" parTransId="{9BA23554-F963-4309-AC64-F55ECAE01FFA}" sibTransId="{7DFB047D-B35C-443C-BC44-E04202B59A56}"/>
    <dgm:cxn modelId="{C9296873-33AF-47E9-AE85-A76DFDFEBD8C}" type="presOf" srcId="{DF946F80-FB18-41B9-90C7-EEEA14121BFC}" destId="{DC896A7A-346A-413F-B662-27CF764293C5}" srcOrd="0" destOrd="0" presId="urn:microsoft.com/office/officeart/2005/8/layout/process1"/>
    <dgm:cxn modelId="{19682D74-974C-4806-BF4A-FAEFB1FACB65}" type="presOf" srcId="{52268DE6-2651-40B9-84FC-80D3E1B03E0A}" destId="{C8B3C2F4-42B1-427A-881C-A4C834846A48}" srcOrd="1" destOrd="0" presId="urn:microsoft.com/office/officeart/2005/8/layout/process1"/>
    <dgm:cxn modelId="{1D748180-16CA-41F0-A8DC-C11CF1417DE9}" type="presOf" srcId="{E1FEF4CB-55AA-4CFB-A14B-8648F4B6AEDD}" destId="{C49F8626-417C-4534-BF8E-4534CD089C6B}" srcOrd="0" destOrd="0" presId="urn:microsoft.com/office/officeart/2005/8/layout/process1"/>
    <dgm:cxn modelId="{5AFFC78D-6D92-48A7-B2C9-454658D005FA}" type="presOf" srcId="{7DFB047D-B35C-443C-BC44-E04202B59A56}" destId="{B6D3BE8D-0FC1-46E3-B5FC-20A3D7D867BA}" srcOrd="0" destOrd="0" presId="urn:microsoft.com/office/officeart/2005/8/layout/process1"/>
    <dgm:cxn modelId="{7610DFA6-C926-4C57-8975-300E0B2A4A48}" type="presOf" srcId="{E9815802-9734-4512-91C5-999BF2C15FEA}" destId="{9B3A06D3-B9AE-4373-B3BE-CC11A5852411}" srcOrd="1" destOrd="0" presId="urn:microsoft.com/office/officeart/2005/8/layout/process1"/>
    <dgm:cxn modelId="{915E66B0-F67E-49A2-93A8-6746D0D73C51}" type="presOf" srcId="{19BA69B0-AEB0-48E4-8091-7C6FC4276904}" destId="{0E9F8315-F5FE-4A99-9B53-A1B62B3CF736}" srcOrd="0" destOrd="0" presId="urn:microsoft.com/office/officeart/2005/8/layout/process1"/>
    <dgm:cxn modelId="{DA20E6B2-67D7-4493-8497-6A17EEF20E1C}" type="presOf" srcId="{52268DE6-2651-40B9-84FC-80D3E1B03E0A}" destId="{27B49E91-C129-495E-9BD1-B5386D687C82}" srcOrd="0" destOrd="0" presId="urn:microsoft.com/office/officeart/2005/8/layout/process1"/>
    <dgm:cxn modelId="{E6563AB8-32E6-439D-B72B-6B185BA69B12}" type="presOf" srcId="{9A97562E-A91F-45B7-B5F2-DA16920596A7}" destId="{C62AB2A2-5559-4FA6-B503-92184B31EEFF}" srcOrd="0" destOrd="0" presId="urn:microsoft.com/office/officeart/2005/8/layout/process1"/>
    <dgm:cxn modelId="{F31DDEC3-C59C-459F-A05B-EC201A666177}" srcId="{FE04EB8E-20D7-4D52-A3D9-991F02084688}" destId="{9A97562E-A91F-45B7-B5F2-DA16920596A7}" srcOrd="4" destOrd="0" parTransId="{16B6A37D-3CC7-413F-BC9C-2AC2BE3AC9F8}" sibTransId="{4387AA7F-B763-41DB-964C-3359205CD94E}"/>
    <dgm:cxn modelId="{F3AECACC-24BD-43DF-9B6F-EE1BE06C5593}" type="presOf" srcId="{E9815802-9734-4512-91C5-999BF2C15FEA}" destId="{8A3F8AA3-CCCC-4BAC-9C0A-67C38144EE94}" srcOrd="0" destOrd="0" presId="urn:microsoft.com/office/officeart/2005/8/layout/process1"/>
    <dgm:cxn modelId="{9ED718EE-44A6-4516-8F2D-2AFC848148EC}" type="presOf" srcId="{BCAD3A65-F653-4BFD-B3AA-8F28E5D74716}" destId="{0B39A41C-277D-4EA2-80FB-B52B6B76B8B0}" srcOrd="1" destOrd="0" presId="urn:microsoft.com/office/officeart/2005/8/layout/process1"/>
    <dgm:cxn modelId="{17D2AFF4-0C1E-414E-9931-03C6EBD77D57}" srcId="{FE04EB8E-20D7-4D52-A3D9-991F02084688}" destId="{DF946F80-FB18-41B9-90C7-EEEA14121BFC}" srcOrd="5" destOrd="0" parTransId="{FCEDF674-9CEA-4169-946C-0AA2A01E995B}" sibTransId="{6065E975-1285-42B2-9439-C59DA1159CCC}"/>
    <dgm:cxn modelId="{FFCE90A9-DCC0-4033-9F26-8DAC78BB1408}" type="presParOf" srcId="{806F0B53-14F6-40FA-B550-8D2EF8D81F3F}" destId="{F2CC82A4-97C7-4C78-A337-F62222784ABA}" srcOrd="0" destOrd="0" presId="urn:microsoft.com/office/officeart/2005/8/layout/process1"/>
    <dgm:cxn modelId="{53FC0204-E43E-4A4E-BAEF-E19BBF3DBCBC}" type="presParOf" srcId="{806F0B53-14F6-40FA-B550-8D2EF8D81F3F}" destId="{B6D3BE8D-0FC1-46E3-B5FC-20A3D7D867BA}" srcOrd="1" destOrd="0" presId="urn:microsoft.com/office/officeart/2005/8/layout/process1"/>
    <dgm:cxn modelId="{A97F04E2-AB5B-423C-8B64-942D913A81C0}" type="presParOf" srcId="{B6D3BE8D-0FC1-46E3-B5FC-20A3D7D867BA}" destId="{8A00D7B9-B94C-4B1D-B46B-5C1002C4F66A}" srcOrd="0" destOrd="0" presId="urn:microsoft.com/office/officeart/2005/8/layout/process1"/>
    <dgm:cxn modelId="{DCE06F36-A9A4-4D8D-9E1D-959C0A9196E6}" type="presParOf" srcId="{806F0B53-14F6-40FA-B550-8D2EF8D81F3F}" destId="{C49F8626-417C-4534-BF8E-4534CD089C6B}" srcOrd="2" destOrd="0" presId="urn:microsoft.com/office/officeart/2005/8/layout/process1"/>
    <dgm:cxn modelId="{7CBEC593-4E82-46C6-B96D-F076A1DBAD99}" type="presParOf" srcId="{806F0B53-14F6-40FA-B550-8D2EF8D81F3F}" destId="{8A3F8AA3-CCCC-4BAC-9C0A-67C38144EE94}" srcOrd="3" destOrd="0" presId="urn:microsoft.com/office/officeart/2005/8/layout/process1"/>
    <dgm:cxn modelId="{4E7A0C9E-DE5D-44E6-A870-68CC277656BE}" type="presParOf" srcId="{8A3F8AA3-CCCC-4BAC-9C0A-67C38144EE94}" destId="{9B3A06D3-B9AE-4373-B3BE-CC11A5852411}" srcOrd="0" destOrd="0" presId="urn:microsoft.com/office/officeart/2005/8/layout/process1"/>
    <dgm:cxn modelId="{EDDAAC17-4B11-4C8C-B151-67EDC7CA86E1}" type="presParOf" srcId="{806F0B53-14F6-40FA-B550-8D2EF8D81F3F}" destId="{1DE78667-D6F2-4E58-9382-68803429E677}" srcOrd="4" destOrd="0" presId="urn:microsoft.com/office/officeart/2005/8/layout/process1"/>
    <dgm:cxn modelId="{65E5E6B7-E10F-4FFE-AEC0-319B4B34C572}" type="presParOf" srcId="{806F0B53-14F6-40FA-B550-8D2EF8D81F3F}" destId="{27B49E91-C129-495E-9BD1-B5386D687C82}" srcOrd="5" destOrd="0" presId="urn:microsoft.com/office/officeart/2005/8/layout/process1"/>
    <dgm:cxn modelId="{A708830D-4B4D-49B0-9340-2E8A153CF5C4}" type="presParOf" srcId="{27B49E91-C129-495E-9BD1-B5386D687C82}" destId="{C8B3C2F4-42B1-427A-881C-A4C834846A48}" srcOrd="0" destOrd="0" presId="urn:microsoft.com/office/officeart/2005/8/layout/process1"/>
    <dgm:cxn modelId="{39B40309-01D7-4673-828C-B30E2DD7AF5B}" type="presParOf" srcId="{806F0B53-14F6-40FA-B550-8D2EF8D81F3F}" destId="{0E9F8315-F5FE-4A99-9B53-A1B62B3CF736}" srcOrd="6" destOrd="0" presId="urn:microsoft.com/office/officeart/2005/8/layout/process1"/>
    <dgm:cxn modelId="{F0449438-6E33-42C9-9038-290092C2D310}" type="presParOf" srcId="{806F0B53-14F6-40FA-B550-8D2EF8D81F3F}" destId="{91026E05-AE0B-4C54-AD28-215D4F268BF3}" srcOrd="7" destOrd="0" presId="urn:microsoft.com/office/officeart/2005/8/layout/process1"/>
    <dgm:cxn modelId="{3DEE061D-BD04-4B39-B2EA-AA1BFF7D084C}" type="presParOf" srcId="{91026E05-AE0B-4C54-AD28-215D4F268BF3}" destId="{0B39A41C-277D-4EA2-80FB-B52B6B76B8B0}" srcOrd="0" destOrd="0" presId="urn:microsoft.com/office/officeart/2005/8/layout/process1"/>
    <dgm:cxn modelId="{72A435FC-71A2-4781-8FFC-957EC2B4A876}" type="presParOf" srcId="{806F0B53-14F6-40FA-B550-8D2EF8D81F3F}" destId="{C62AB2A2-5559-4FA6-B503-92184B31EEFF}" srcOrd="8" destOrd="0" presId="urn:microsoft.com/office/officeart/2005/8/layout/process1"/>
    <dgm:cxn modelId="{0A063837-2ABD-4F5C-84FF-D1C2A312508D}" type="presParOf" srcId="{806F0B53-14F6-40FA-B550-8D2EF8D81F3F}" destId="{663E65DB-990B-4740-BF9F-48D226890BC5}" srcOrd="9" destOrd="0" presId="urn:microsoft.com/office/officeart/2005/8/layout/process1"/>
    <dgm:cxn modelId="{1369B508-74F4-4071-91C1-9857BAF159F5}" type="presParOf" srcId="{663E65DB-990B-4740-BF9F-48D226890BC5}" destId="{56F2C657-8C31-4C47-897B-8D92AD4EC731}" srcOrd="0" destOrd="0" presId="urn:microsoft.com/office/officeart/2005/8/layout/process1"/>
    <dgm:cxn modelId="{D03765B2-F8E4-4DDD-90B6-00C1E2746F05}" type="presParOf" srcId="{806F0B53-14F6-40FA-B550-8D2EF8D81F3F}" destId="{DC896A7A-346A-413F-B662-27CF764293C5}"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C82A4-97C7-4C78-A337-F62222784ABA}">
      <dsp:nvSpPr>
        <dsp:cNvPr id="0" name=""/>
        <dsp:cNvSpPr/>
      </dsp:nvSpPr>
      <dsp:spPr>
        <a:xfrm>
          <a:off x="20" y="1868277"/>
          <a:ext cx="750162" cy="4149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Client</a:t>
          </a:r>
        </a:p>
      </dsp:txBody>
      <dsp:txXfrm>
        <a:off x="12173" y="1880430"/>
        <a:ext cx="725856" cy="390620"/>
      </dsp:txXfrm>
    </dsp:sp>
    <dsp:sp modelId="{B6D3BE8D-0FC1-46E3-B5FC-20A3D7D867BA}">
      <dsp:nvSpPr>
        <dsp:cNvPr id="0" name=""/>
        <dsp:cNvSpPr/>
      </dsp:nvSpPr>
      <dsp:spPr>
        <a:xfrm>
          <a:off x="776424" y="1820380"/>
          <a:ext cx="795968" cy="5107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Submit</a:t>
          </a:r>
          <a:endParaRPr lang="en-US" sz="1400" b="1" kern="1200" dirty="0">
            <a:solidFill>
              <a:schemeClr val="tx1"/>
            </a:solidFill>
          </a:endParaRPr>
        </a:p>
      </dsp:txBody>
      <dsp:txXfrm>
        <a:off x="776424" y="1922524"/>
        <a:ext cx="642752" cy="306432"/>
      </dsp:txXfrm>
    </dsp:sp>
    <dsp:sp modelId="{C49F8626-417C-4534-BF8E-4534CD089C6B}">
      <dsp:nvSpPr>
        <dsp:cNvPr id="0" name=""/>
        <dsp:cNvSpPr/>
      </dsp:nvSpPr>
      <dsp:spPr>
        <a:xfrm>
          <a:off x="1573923" y="1868277"/>
          <a:ext cx="744540" cy="4149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R&amp;D</a:t>
          </a:r>
          <a:endParaRPr lang="en-US" sz="1600" kern="1200" dirty="0"/>
        </a:p>
      </dsp:txBody>
      <dsp:txXfrm>
        <a:off x="1586076" y="1880430"/>
        <a:ext cx="720234" cy="390620"/>
      </dsp:txXfrm>
    </dsp:sp>
    <dsp:sp modelId="{8A3F8AA3-CCCC-4BAC-9C0A-67C38144EE94}">
      <dsp:nvSpPr>
        <dsp:cNvPr id="0" name=""/>
        <dsp:cNvSpPr/>
      </dsp:nvSpPr>
      <dsp:spPr>
        <a:xfrm>
          <a:off x="2370940" y="1820380"/>
          <a:ext cx="743508" cy="5107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Notify</a:t>
          </a:r>
          <a:endParaRPr lang="en-US" sz="1700" b="1" kern="1200" dirty="0">
            <a:solidFill>
              <a:schemeClr val="tx1"/>
            </a:solidFill>
          </a:endParaRPr>
        </a:p>
      </dsp:txBody>
      <dsp:txXfrm>
        <a:off x="2370940" y="1922524"/>
        <a:ext cx="590292" cy="306432"/>
      </dsp:txXfrm>
    </dsp:sp>
    <dsp:sp modelId="{1DE78667-D6F2-4E58-9382-68803429E677}">
      <dsp:nvSpPr>
        <dsp:cNvPr id="0" name=""/>
        <dsp:cNvSpPr/>
      </dsp:nvSpPr>
      <dsp:spPr>
        <a:xfrm>
          <a:off x="3142213" y="1868277"/>
          <a:ext cx="941208" cy="4149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Client</a:t>
          </a:r>
        </a:p>
      </dsp:txBody>
      <dsp:txXfrm>
        <a:off x="3154366" y="1880430"/>
        <a:ext cx="916902" cy="390620"/>
      </dsp:txXfrm>
    </dsp:sp>
    <dsp:sp modelId="{27B49E91-C129-495E-9BD1-B5386D687C82}">
      <dsp:nvSpPr>
        <dsp:cNvPr id="0" name=""/>
        <dsp:cNvSpPr/>
      </dsp:nvSpPr>
      <dsp:spPr>
        <a:xfrm>
          <a:off x="4057533" y="1820380"/>
          <a:ext cx="900227" cy="5107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Submit</a:t>
          </a:r>
          <a:endParaRPr lang="en-US" sz="1400" b="1" kern="1200" dirty="0">
            <a:solidFill>
              <a:schemeClr val="tx1"/>
            </a:solidFill>
          </a:endParaRPr>
        </a:p>
      </dsp:txBody>
      <dsp:txXfrm>
        <a:off x="4057533" y="1922524"/>
        <a:ext cx="747011" cy="306432"/>
      </dsp:txXfrm>
    </dsp:sp>
    <dsp:sp modelId="{0E9F8315-F5FE-4A99-9B53-A1B62B3CF736}">
      <dsp:nvSpPr>
        <dsp:cNvPr id="0" name=""/>
        <dsp:cNvSpPr/>
      </dsp:nvSpPr>
      <dsp:spPr>
        <a:xfrm>
          <a:off x="4907161" y="1868277"/>
          <a:ext cx="649521" cy="4149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IRB</a:t>
          </a:r>
        </a:p>
      </dsp:txBody>
      <dsp:txXfrm>
        <a:off x="4919314" y="1880430"/>
        <a:ext cx="625215" cy="390620"/>
      </dsp:txXfrm>
    </dsp:sp>
    <dsp:sp modelId="{91026E05-AE0B-4C54-AD28-215D4F268BF3}">
      <dsp:nvSpPr>
        <dsp:cNvPr id="0" name=""/>
        <dsp:cNvSpPr/>
      </dsp:nvSpPr>
      <dsp:spPr>
        <a:xfrm>
          <a:off x="5576181" y="1820380"/>
          <a:ext cx="809454" cy="5107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Notify</a:t>
          </a:r>
          <a:endParaRPr lang="en-US" sz="1400" b="1" kern="1200" dirty="0">
            <a:solidFill>
              <a:schemeClr val="tx1"/>
            </a:solidFill>
          </a:endParaRPr>
        </a:p>
      </dsp:txBody>
      <dsp:txXfrm>
        <a:off x="5576181" y="1922524"/>
        <a:ext cx="656238" cy="306432"/>
      </dsp:txXfrm>
    </dsp:sp>
    <dsp:sp modelId="{C62AB2A2-5559-4FA6-B503-92184B31EEFF}">
      <dsp:nvSpPr>
        <dsp:cNvPr id="0" name=""/>
        <dsp:cNvSpPr/>
      </dsp:nvSpPr>
      <dsp:spPr>
        <a:xfrm>
          <a:off x="6380423" y="1868277"/>
          <a:ext cx="801110" cy="4149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Client</a:t>
          </a:r>
        </a:p>
      </dsp:txBody>
      <dsp:txXfrm>
        <a:off x="6392576" y="1880430"/>
        <a:ext cx="776804" cy="390620"/>
      </dsp:txXfrm>
    </dsp:sp>
    <dsp:sp modelId="{663E65DB-990B-4740-BF9F-48D226890BC5}">
      <dsp:nvSpPr>
        <dsp:cNvPr id="0" name=""/>
        <dsp:cNvSpPr/>
      </dsp:nvSpPr>
      <dsp:spPr>
        <a:xfrm>
          <a:off x="7227269" y="1820380"/>
          <a:ext cx="756983" cy="5107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Launch</a:t>
          </a:r>
          <a:endParaRPr lang="en-US" sz="1400" b="1" kern="1200" dirty="0">
            <a:solidFill>
              <a:schemeClr val="tx1"/>
            </a:solidFill>
          </a:endParaRPr>
        </a:p>
      </dsp:txBody>
      <dsp:txXfrm>
        <a:off x="7227269" y="1922524"/>
        <a:ext cx="603767" cy="306432"/>
      </dsp:txXfrm>
    </dsp:sp>
    <dsp:sp modelId="{DC896A7A-346A-413F-B662-27CF764293C5}">
      <dsp:nvSpPr>
        <dsp:cNvPr id="0" name=""/>
        <dsp:cNvSpPr/>
      </dsp:nvSpPr>
      <dsp:spPr>
        <a:xfrm>
          <a:off x="8005277" y="1868277"/>
          <a:ext cx="892443" cy="4149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a:t>
          </a:r>
        </a:p>
      </dsp:txBody>
      <dsp:txXfrm>
        <a:off x="8017430" y="1880430"/>
        <a:ext cx="868137" cy="39062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1B06AC-46B2-754B-A5AB-81F1520FF028}" type="datetimeFigureOut">
              <a:rPr lang="en-US" smtClean="0"/>
              <a:pPr/>
              <a:t>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BCA65C-513D-454B-AFC5-D7A9B8855A9E}" type="slidenum">
              <a:rPr lang="en-US" smtClean="0"/>
              <a:pPr/>
              <a:t>‹#›</a:t>
            </a:fld>
            <a:endParaRPr lang="en-US"/>
          </a:p>
        </p:txBody>
      </p:sp>
    </p:spTree>
    <p:extLst>
      <p:ext uri="{BB962C8B-B14F-4D97-AF65-F5344CB8AC3E}">
        <p14:creationId xmlns:p14="http://schemas.microsoft.com/office/powerpoint/2010/main" val="30520227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BCA65C-513D-454B-AFC5-D7A9B8855A9E}" type="slidenum">
              <a:rPr lang="en-US" smtClean="0"/>
              <a:pPr/>
              <a:t>4</a:t>
            </a:fld>
            <a:endParaRPr lang="en-US"/>
          </a:p>
        </p:txBody>
      </p:sp>
    </p:spTree>
    <p:extLst>
      <p:ext uri="{BB962C8B-B14F-4D97-AF65-F5344CB8AC3E}">
        <p14:creationId xmlns:p14="http://schemas.microsoft.com/office/powerpoint/2010/main" val="2807026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BCA65C-513D-454B-AFC5-D7A9B8855A9E}" type="slidenum">
              <a:rPr lang="en-US" smtClean="0"/>
              <a:t>7</a:t>
            </a:fld>
            <a:endParaRPr lang="en-US" dirty="0"/>
          </a:p>
        </p:txBody>
      </p:sp>
    </p:spTree>
    <p:extLst>
      <p:ext uri="{BB962C8B-B14F-4D97-AF65-F5344CB8AC3E}">
        <p14:creationId xmlns:p14="http://schemas.microsoft.com/office/powerpoint/2010/main" val="2342465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E87E0-901C-4B07-AC78-77B601EE810F}" type="slidenum">
              <a:rPr lang="en-US" smtClean="0"/>
              <a:t>11</a:t>
            </a:fld>
            <a:endParaRPr lang="en-US"/>
          </a:p>
        </p:txBody>
      </p:sp>
    </p:spTree>
    <p:extLst>
      <p:ext uri="{BB962C8B-B14F-4D97-AF65-F5344CB8AC3E}">
        <p14:creationId xmlns:p14="http://schemas.microsoft.com/office/powerpoint/2010/main" val="3054487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E87E0-901C-4B07-AC78-77B601EE810F}" type="slidenum">
              <a:rPr lang="en-US" smtClean="0"/>
              <a:t>12</a:t>
            </a:fld>
            <a:endParaRPr lang="en-US"/>
          </a:p>
        </p:txBody>
      </p:sp>
    </p:spTree>
    <p:extLst>
      <p:ext uri="{BB962C8B-B14F-4D97-AF65-F5344CB8AC3E}">
        <p14:creationId xmlns:p14="http://schemas.microsoft.com/office/powerpoint/2010/main" val="2025633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50900" y="2362508"/>
            <a:ext cx="7772400" cy="1617028"/>
          </a:xfrm>
        </p:spPr>
        <p:txBody>
          <a:bodyPr/>
          <a:lstStyle>
            <a:lvl1pPr algn="l">
              <a:defRPr baseline="0"/>
            </a:lvl1pPr>
          </a:lstStyle>
          <a:p>
            <a:r>
              <a:rPr lang="en-US" dirty="0"/>
              <a:t>Title Slide</a:t>
            </a:r>
          </a:p>
        </p:txBody>
      </p:sp>
      <p:sp>
        <p:nvSpPr>
          <p:cNvPr id="3" name="Subtitle 2"/>
          <p:cNvSpPr>
            <a:spLocks noGrp="1"/>
          </p:cNvSpPr>
          <p:nvPr>
            <p:ph type="subTitle" idx="1" hasCustomPrompt="1"/>
          </p:nvPr>
        </p:nvSpPr>
        <p:spPr>
          <a:xfrm>
            <a:off x="825500" y="4165600"/>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4" name="Date Placeholder 3"/>
          <p:cNvSpPr>
            <a:spLocks noGrp="1"/>
          </p:cNvSpPr>
          <p:nvPr>
            <p:ph type="dt" sz="half" idx="10"/>
          </p:nvPr>
        </p:nvSpPr>
        <p:spPr/>
        <p:txBody>
          <a:bodyPr/>
          <a:lstStyle/>
          <a:p>
            <a:fld id="{7B85421F-A878-6E45-8178-69E5F12526D2}" type="datetimeFigureOut">
              <a:rPr lang="en-US" smtClean="0"/>
              <a:pPr/>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BC61B-DC1A-074A-A634-75B18859CB49}" type="slidenum">
              <a:rPr lang="en-US" smtClean="0"/>
              <a:pPr/>
              <a:t>‹#›</a:t>
            </a:fld>
            <a:endParaRPr lang="en-US"/>
          </a:p>
        </p:txBody>
      </p:sp>
      <p:cxnSp>
        <p:nvCxnSpPr>
          <p:cNvPr id="9" name="Straight Connector 8"/>
          <p:cNvCxnSpPr/>
          <p:nvPr userDrawn="1"/>
        </p:nvCxnSpPr>
        <p:spPr>
          <a:xfrm>
            <a:off x="971586" y="4067536"/>
            <a:ext cx="7259327" cy="0"/>
          </a:xfrm>
          <a:prstGeom prst="line">
            <a:avLst/>
          </a:prstGeom>
          <a:ln w="50800" cap="rnd" cmpd="sng">
            <a:solidFill>
              <a:srgbClr val="9DCBEC"/>
            </a:solidFill>
            <a:prstDash val="sysDot"/>
            <a:round/>
            <a:headEnd type="none"/>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386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E149D12-A54F-6C48-8222-9D1807D04EC4}" type="datetimeFigureOut">
              <a:rPr lang="en-US" smtClean="0"/>
              <a:pPr/>
              <a:t>1/9/2018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5C2D3FF-FDB2-B740-89A1-9FBCAC0D4CD5}" type="slidenum">
              <a:rPr lang="en-US" smtClean="0"/>
              <a:pPr/>
              <a:t>‹#›</a:t>
            </a:fld>
            <a:endParaRPr lang="en-US"/>
          </a:p>
        </p:txBody>
      </p:sp>
    </p:spTree>
    <p:extLst>
      <p:ext uri="{BB962C8B-B14F-4D97-AF65-F5344CB8AC3E}">
        <p14:creationId xmlns:p14="http://schemas.microsoft.com/office/powerpoint/2010/main" val="239540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E149D12-A54F-6C48-8222-9D1807D04EC4}" type="datetimeFigureOut">
              <a:rPr lang="en-US" smtClean="0"/>
              <a:pPr/>
              <a:t>1/9/2018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C2D3FF-FDB2-B740-89A1-9FBCAC0D4CD5}" type="slidenum">
              <a:rPr lang="en-US" smtClean="0"/>
              <a:pPr/>
              <a:t>‹#›</a:t>
            </a:fld>
            <a:endParaRPr lang="en-US"/>
          </a:p>
        </p:txBody>
      </p:sp>
    </p:spTree>
    <p:extLst>
      <p:ext uri="{BB962C8B-B14F-4D97-AF65-F5344CB8AC3E}">
        <p14:creationId xmlns:p14="http://schemas.microsoft.com/office/powerpoint/2010/main" val="1142491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E149D12-A54F-6C48-8222-9D1807D04EC4}" type="datetimeFigureOut">
              <a:rPr lang="en-US" smtClean="0"/>
              <a:pPr/>
              <a:t>1/9/2018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C2D3FF-FDB2-B740-89A1-9FBCAC0D4CD5}" type="slidenum">
              <a:rPr lang="en-US" smtClean="0"/>
              <a:pPr/>
              <a:t>‹#›</a:t>
            </a:fld>
            <a:endParaRPr lang="en-US"/>
          </a:p>
        </p:txBody>
      </p:sp>
    </p:spTree>
    <p:extLst>
      <p:ext uri="{BB962C8B-B14F-4D97-AF65-F5344CB8AC3E}">
        <p14:creationId xmlns:p14="http://schemas.microsoft.com/office/powerpoint/2010/main" val="1453179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045837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E149D12-A54F-6C48-8222-9D1807D04EC4}" type="datetimeFigureOut">
              <a:rPr lang="en-US" smtClean="0"/>
              <a:pPr/>
              <a:t>1/9/2018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C2D3FF-FDB2-B740-89A1-9FBCAC0D4CD5}" type="slidenum">
              <a:rPr lang="en-US" smtClean="0"/>
              <a:pPr/>
              <a:t>‹#›</a:t>
            </a:fld>
            <a:endParaRPr lang="en-US"/>
          </a:p>
        </p:txBody>
      </p:sp>
    </p:spTree>
    <p:extLst>
      <p:ext uri="{BB962C8B-B14F-4D97-AF65-F5344CB8AC3E}">
        <p14:creationId xmlns:p14="http://schemas.microsoft.com/office/powerpoint/2010/main" val="2281611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E149D12-A54F-6C48-8222-9D1807D04EC4}" type="datetimeFigureOut">
              <a:rPr lang="en-US" smtClean="0"/>
              <a:pPr/>
              <a:t>1/9/2018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C2D3FF-FDB2-B740-89A1-9FBCAC0D4CD5}" type="slidenum">
              <a:rPr lang="en-US" smtClean="0"/>
              <a:pPr/>
              <a:t>‹#›</a:t>
            </a:fld>
            <a:endParaRPr lang="en-US"/>
          </a:p>
        </p:txBody>
      </p:sp>
    </p:spTree>
    <p:extLst>
      <p:ext uri="{BB962C8B-B14F-4D97-AF65-F5344CB8AC3E}">
        <p14:creationId xmlns:p14="http://schemas.microsoft.com/office/powerpoint/2010/main" val="12541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E149D12-A54F-6C48-8222-9D1807D04EC4}" type="datetimeFigureOut">
              <a:rPr lang="en-US" smtClean="0"/>
              <a:pPr/>
              <a:t>1/9/2018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5C2D3FF-FDB2-B740-89A1-9FBCAC0D4CD5}" type="slidenum">
              <a:rPr lang="en-US" smtClean="0"/>
              <a:pPr/>
              <a:t>‹#›</a:t>
            </a:fld>
            <a:endParaRPr lang="en-US"/>
          </a:p>
        </p:txBody>
      </p:sp>
    </p:spTree>
    <p:extLst>
      <p:ext uri="{BB962C8B-B14F-4D97-AF65-F5344CB8AC3E}">
        <p14:creationId xmlns:p14="http://schemas.microsoft.com/office/powerpoint/2010/main" val="652271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E149D12-A54F-6C48-8222-9D1807D04EC4}" type="datetimeFigureOut">
              <a:rPr lang="en-US" smtClean="0"/>
              <a:pPr/>
              <a:t>1/9/2018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5C2D3FF-FDB2-B740-89A1-9FBCAC0D4CD5}" type="slidenum">
              <a:rPr lang="en-US" smtClean="0"/>
              <a:pPr/>
              <a:t>‹#›</a:t>
            </a:fld>
            <a:endParaRPr lang="en-US"/>
          </a:p>
        </p:txBody>
      </p:sp>
    </p:spTree>
    <p:extLst>
      <p:ext uri="{BB962C8B-B14F-4D97-AF65-F5344CB8AC3E}">
        <p14:creationId xmlns:p14="http://schemas.microsoft.com/office/powerpoint/2010/main" val="1990787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E149D12-A54F-6C48-8222-9D1807D04EC4}" type="datetimeFigureOut">
              <a:rPr lang="en-US" smtClean="0"/>
              <a:pPr/>
              <a:t>1/9/2018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5C2D3FF-FDB2-B740-89A1-9FBCAC0D4CD5}" type="slidenum">
              <a:rPr lang="en-US" smtClean="0"/>
              <a:pPr/>
              <a:t>‹#›</a:t>
            </a:fld>
            <a:endParaRPr lang="en-US"/>
          </a:p>
        </p:txBody>
      </p:sp>
    </p:spTree>
    <p:extLst>
      <p:ext uri="{BB962C8B-B14F-4D97-AF65-F5344CB8AC3E}">
        <p14:creationId xmlns:p14="http://schemas.microsoft.com/office/powerpoint/2010/main" val="2301773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E149D12-A54F-6C48-8222-9D1807D04EC4}" type="datetimeFigureOut">
              <a:rPr lang="en-US" smtClean="0"/>
              <a:pPr/>
              <a:t>1/9/2018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5C2D3FF-FDB2-B740-89A1-9FBCAC0D4CD5}" type="slidenum">
              <a:rPr lang="en-US" smtClean="0"/>
              <a:pPr/>
              <a:t>‹#›</a:t>
            </a:fld>
            <a:endParaRPr lang="en-US"/>
          </a:p>
        </p:txBody>
      </p:sp>
    </p:spTree>
    <p:extLst>
      <p:ext uri="{BB962C8B-B14F-4D97-AF65-F5344CB8AC3E}">
        <p14:creationId xmlns:p14="http://schemas.microsoft.com/office/powerpoint/2010/main" val="221321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E149D12-A54F-6C48-8222-9D1807D04EC4}" type="datetimeFigureOut">
              <a:rPr lang="en-US" smtClean="0"/>
              <a:pPr/>
              <a:t>1/9/2018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5C2D3FF-FDB2-B740-89A1-9FBCAC0D4CD5}" type="slidenum">
              <a:rPr lang="en-US" smtClean="0"/>
              <a:pPr/>
              <a:t>‹#›</a:t>
            </a:fld>
            <a:endParaRPr lang="en-US"/>
          </a:p>
        </p:txBody>
      </p:sp>
    </p:spTree>
    <p:extLst>
      <p:ext uri="{BB962C8B-B14F-4D97-AF65-F5344CB8AC3E}">
        <p14:creationId xmlns:p14="http://schemas.microsoft.com/office/powerpoint/2010/main" val="35210451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RL-010H Brand Roadshow_V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53549" cy="6867339"/>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a:solidFill>
                  <a:schemeClr val="bg1"/>
                </a:solidFill>
                <a:latin typeface="Arial"/>
                <a:cs typeface="Arial"/>
              </a:defRPr>
            </a:lvl1pPr>
          </a:lstStyle>
          <a:p>
            <a:fld id="{7B85421F-A878-6E45-8178-69E5F12526D2}" type="datetimeFigureOut">
              <a:rPr lang="en-US" smtClean="0"/>
              <a:pPr/>
              <a:t>1/9/2018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bg1"/>
                </a:solidFill>
              </a:defRPr>
            </a:lvl1pPr>
          </a:lstStyle>
          <a:p>
            <a:fld id="{3E9BC61B-DC1A-074A-A634-75B18859CB49}" type="slidenum">
              <a:rPr lang="en-US" smtClean="0"/>
              <a:pPr/>
              <a:t>‹#›</a:t>
            </a:fld>
            <a:endParaRPr lang="en-US" dirty="0"/>
          </a:p>
        </p:txBody>
      </p:sp>
    </p:spTree>
    <p:extLst>
      <p:ext uri="{BB962C8B-B14F-4D97-AF65-F5344CB8AC3E}">
        <p14:creationId xmlns:p14="http://schemas.microsoft.com/office/powerpoint/2010/main" val="1775596743"/>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b="1" i="0" kern="1200">
          <a:solidFill>
            <a:schemeClr val="bg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bg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bg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4116" y="-49610"/>
            <a:ext cx="9272233" cy="695722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Title</a:t>
            </a:r>
          </a:p>
        </p:txBody>
      </p:sp>
      <p:sp>
        <p:nvSpPr>
          <p:cNvPr id="3" name="Text Placeholder 2"/>
          <p:cNvSpPr>
            <a:spLocks noGrp="1"/>
          </p:cNvSpPr>
          <p:nvPr>
            <p:ph type="body" idx="1"/>
          </p:nvPr>
        </p:nvSpPr>
        <p:spPr>
          <a:xfrm>
            <a:off x="838200" y="1600200"/>
            <a:ext cx="7848600" cy="4525963"/>
          </a:xfrm>
          <a:prstGeom prst="rect">
            <a:avLst/>
          </a:prstGeom>
        </p:spPr>
        <p:txBody>
          <a:bodyPr vert="horz" lIns="91440" tIns="45720" rIns="91440" bIns="45720" rtlCol="0">
            <a:normAutofit/>
          </a:bodyPr>
          <a:lstStyle/>
          <a:p>
            <a:pPr lvl="0"/>
            <a:r>
              <a:rPr lang="en-US" dirty="0"/>
              <a:t>Text</a:t>
            </a:r>
          </a:p>
        </p:txBody>
      </p:sp>
      <p:sp>
        <p:nvSpPr>
          <p:cNvPr id="13" name="Title 1"/>
          <p:cNvSpPr txBox="1">
            <a:spLocks/>
          </p:cNvSpPr>
          <p:nvPr userDrawn="1"/>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t> </a:t>
            </a:r>
            <a:endParaRPr lang="en-US" dirty="0"/>
          </a:p>
        </p:txBody>
      </p:sp>
      <p:cxnSp>
        <p:nvCxnSpPr>
          <p:cNvPr id="27" name="Straight Connector 26"/>
          <p:cNvCxnSpPr/>
          <p:nvPr userDrawn="1"/>
        </p:nvCxnSpPr>
        <p:spPr>
          <a:xfrm>
            <a:off x="617829" y="1230972"/>
            <a:ext cx="7229517" cy="0"/>
          </a:xfrm>
          <a:prstGeom prst="line">
            <a:avLst/>
          </a:prstGeom>
          <a:ln w="50800" cap="rnd" cmpd="sng">
            <a:solidFill>
              <a:srgbClr val="9DCBEC"/>
            </a:solidFill>
            <a:prstDash val="sysDot"/>
            <a:round/>
            <a:headEnd type="non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3435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600" b="1" kern="1200">
          <a:solidFill>
            <a:srgbClr val="143666"/>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lumMod val="85000"/>
              <a:lumOff val="15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lumMod val="85000"/>
              <a:lumOff val="1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85000"/>
              <a:lumOff val="1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redcapweb.carilionclinic.org/redcaptest/" TargetMode="External"/><Relationship Id="rId2" Type="http://schemas.openxmlformats.org/officeDocument/2006/relationships/hyperlink" Target="https://redcapweb.carilionclinic.org/redcaptest/surveys/?s=DH9F8AHXEW"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6091" y="1293828"/>
            <a:ext cx="7772400" cy="2620250"/>
          </a:xfrm>
        </p:spPr>
        <p:txBody>
          <a:bodyPr>
            <a:normAutofit/>
          </a:bodyPr>
          <a:lstStyle/>
          <a:p>
            <a:pPr algn="ctr"/>
            <a:r>
              <a:rPr lang="en-US" dirty="0">
                <a:latin typeface="+mj-lt"/>
              </a:rPr>
              <a:t>Health Analytics Research Team</a:t>
            </a:r>
            <a:br>
              <a:rPr lang="en-US" dirty="0">
                <a:latin typeface="+mj-lt"/>
              </a:rPr>
            </a:br>
            <a:r>
              <a:rPr lang="en-US" dirty="0">
                <a:latin typeface="+mj-lt"/>
              </a:rPr>
              <a:t>(HART)</a:t>
            </a:r>
            <a:br>
              <a:rPr lang="en-US" dirty="0">
                <a:latin typeface="+mj-lt"/>
              </a:rPr>
            </a:br>
            <a:r>
              <a:rPr lang="en-US" dirty="0">
                <a:latin typeface="+mj-lt"/>
              </a:rPr>
              <a:t>Resources</a:t>
            </a:r>
          </a:p>
        </p:txBody>
      </p:sp>
      <p:sp>
        <p:nvSpPr>
          <p:cNvPr id="3" name="Subtitle 2"/>
          <p:cNvSpPr>
            <a:spLocks noGrp="1"/>
          </p:cNvSpPr>
          <p:nvPr>
            <p:ph type="subTitle" idx="1"/>
          </p:nvPr>
        </p:nvSpPr>
        <p:spPr>
          <a:xfrm>
            <a:off x="825499" y="4165600"/>
            <a:ext cx="7651751" cy="1699941"/>
          </a:xfrm>
        </p:spPr>
        <p:txBody>
          <a:bodyPr>
            <a:normAutofit/>
          </a:bodyPr>
          <a:lstStyle/>
          <a:p>
            <a:pPr algn="ctr"/>
            <a:r>
              <a:rPr lang="en-US" sz="2800" dirty="0">
                <a:latin typeface="+mn-lt"/>
              </a:rPr>
              <a:t>Mattie Tenzer, Director</a:t>
            </a:r>
          </a:p>
          <a:p>
            <a:pPr algn="ctr"/>
            <a:r>
              <a:rPr lang="en-US" sz="2800" dirty="0">
                <a:latin typeface="+mn-lt"/>
              </a:rPr>
              <a:t>Min Wang, Ph.D., Manager</a:t>
            </a:r>
          </a:p>
          <a:p>
            <a:pPr algn="ctr"/>
            <a:r>
              <a:rPr lang="en-US" sz="2800" dirty="0">
                <a:latin typeface="+mn-lt"/>
              </a:rPr>
              <a:t>insidecarilion.org/HART</a:t>
            </a:r>
          </a:p>
        </p:txBody>
      </p:sp>
    </p:spTree>
    <p:extLst>
      <p:ext uri="{BB962C8B-B14F-4D97-AF65-F5344CB8AC3E}">
        <p14:creationId xmlns:p14="http://schemas.microsoft.com/office/powerpoint/2010/main" val="4161999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mn-lt"/>
              </a:rPr>
              <a:t>Data Management</a:t>
            </a:r>
          </a:p>
        </p:txBody>
      </p:sp>
      <p:sp>
        <p:nvSpPr>
          <p:cNvPr id="3" name="Content Placeholder 2"/>
          <p:cNvSpPr>
            <a:spLocks noGrp="1"/>
          </p:cNvSpPr>
          <p:nvPr>
            <p:ph idx="1"/>
          </p:nvPr>
        </p:nvSpPr>
        <p:spPr/>
        <p:txBody>
          <a:bodyPr>
            <a:normAutofit fontScale="85000" lnSpcReduction="10000"/>
          </a:bodyPr>
          <a:lstStyle/>
          <a:p>
            <a:pPr>
              <a:spcAft>
                <a:spcPts val="1200"/>
              </a:spcAft>
              <a:buFont typeface="Arial" panose="020B0604020202020204" pitchFamily="34" charset="0"/>
              <a:buChar char="•"/>
            </a:pPr>
            <a:r>
              <a:rPr lang="en-US" dirty="0"/>
              <a:t>What data are needed to answer the question?</a:t>
            </a:r>
          </a:p>
          <a:p>
            <a:pPr>
              <a:spcAft>
                <a:spcPts val="1200"/>
              </a:spcAft>
              <a:buFont typeface="Arial" panose="020B0604020202020204" pitchFamily="34" charset="0"/>
              <a:buChar char="•"/>
            </a:pPr>
            <a:r>
              <a:rPr lang="en-US" dirty="0"/>
              <a:t>What data are available / not available?</a:t>
            </a:r>
          </a:p>
          <a:p>
            <a:pPr>
              <a:spcAft>
                <a:spcPts val="1200"/>
              </a:spcAft>
              <a:buFont typeface="Arial" panose="020B0604020202020204" pitchFamily="34" charset="0"/>
              <a:buChar char="•"/>
            </a:pPr>
            <a:r>
              <a:rPr lang="en-US" dirty="0"/>
              <a:t>What are confounding factors?</a:t>
            </a:r>
          </a:p>
          <a:p>
            <a:pPr>
              <a:spcAft>
                <a:spcPts val="1200"/>
              </a:spcAft>
              <a:buFont typeface="Arial" panose="020B0604020202020204" pitchFamily="34" charset="0"/>
              <a:buChar char="•"/>
            </a:pPr>
            <a:r>
              <a:rPr lang="en-US" dirty="0"/>
              <a:t>Have data instruments changed over the time period? Upgrades to the EMR?</a:t>
            </a:r>
          </a:p>
          <a:p>
            <a:pPr>
              <a:spcAft>
                <a:spcPts val="1200"/>
              </a:spcAft>
              <a:buFont typeface="Arial" panose="020B0604020202020204" pitchFamily="34" charset="0"/>
              <a:buChar char="•"/>
            </a:pPr>
            <a:r>
              <a:rPr lang="en-US" dirty="0"/>
              <a:t>What are exact definitions? (ex/ ICD codes)</a:t>
            </a:r>
          </a:p>
          <a:p>
            <a:pPr>
              <a:spcAft>
                <a:spcPts val="1200"/>
              </a:spcAft>
              <a:buFont typeface="Arial" panose="020B0604020202020204" pitchFamily="34" charset="0"/>
              <a:buChar char="•"/>
            </a:pPr>
            <a:r>
              <a:rPr lang="en-US" dirty="0"/>
              <a:t>How to define clean cohorts without bias, attrition, impacts of changing medicine? </a:t>
            </a:r>
          </a:p>
        </p:txBody>
      </p:sp>
    </p:spTree>
    <p:extLst>
      <p:ext uri="{BB962C8B-B14F-4D97-AF65-F5344CB8AC3E}">
        <p14:creationId xmlns:p14="http://schemas.microsoft.com/office/powerpoint/2010/main" val="1242389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5346"/>
            <a:ext cx="8229600" cy="1143000"/>
          </a:xfrm>
        </p:spPr>
        <p:txBody>
          <a:bodyPr vert="horz" lIns="91440" tIns="45720" rIns="91440" bIns="45720" rtlCol="0" anchor="ctr">
            <a:normAutofit/>
          </a:bodyPr>
          <a:lstStyle/>
          <a:p>
            <a:pPr algn="ctr"/>
            <a:r>
              <a:rPr lang="en-US" dirty="0">
                <a:solidFill>
                  <a:srgbClr val="00087C"/>
                </a:solidFill>
                <a:latin typeface="+mj-lt"/>
              </a:rPr>
              <a:t>Data Sources</a:t>
            </a:r>
          </a:p>
        </p:txBody>
      </p:sp>
      <p:sp>
        <p:nvSpPr>
          <p:cNvPr id="2" name="Content Placeholder 1"/>
          <p:cNvSpPr>
            <a:spLocks noGrp="1"/>
          </p:cNvSpPr>
          <p:nvPr>
            <p:ph idx="1"/>
          </p:nvPr>
        </p:nvSpPr>
        <p:spPr>
          <a:xfrm>
            <a:off x="578644" y="1300164"/>
            <a:ext cx="8108156" cy="4826000"/>
          </a:xfrm>
        </p:spPr>
        <p:txBody>
          <a:bodyPr>
            <a:normAutofit/>
          </a:bodyPr>
          <a:lstStyle/>
          <a:p>
            <a:pPr>
              <a:buFont typeface="Wingdings" panose="05000000000000000000" pitchFamily="2" charset="2"/>
              <a:buChar char="ü"/>
            </a:pPr>
            <a:r>
              <a:rPr lang="en-US" b="1" dirty="0">
                <a:latin typeface="+mn-lt"/>
              </a:rPr>
              <a:t> </a:t>
            </a:r>
            <a:r>
              <a:rPr lang="en-US" sz="2800" b="1" dirty="0">
                <a:latin typeface="+mn-lt"/>
              </a:rPr>
              <a:t>EPIC EMR </a:t>
            </a:r>
            <a:r>
              <a:rPr lang="en-US" sz="2800" dirty="0">
                <a:latin typeface="+mn-lt"/>
              </a:rPr>
              <a:t>(electronic medical record)</a:t>
            </a:r>
          </a:p>
          <a:p>
            <a:pPr lvl="1">
              <a:buFont typeface="Arial" panose="020B0604020202020204" pitchFamily="34" charset="0"/>
              <a:buChar char="•"/>
            </a:pPr>
            <a:r>
              <a:rPr lang="en-US" dirty="0"/>
              <a:t>Most common data categories:</a:t>
            </a:r>
          </a:p>
          <a:p>
            <a:pPr marL="457200" lvl="1" indent="0">
              <a:buNone/>
            </a:pPr>
            <a:r>
              <a:rPr lang="en-US" dirty="0"/>
              <a:t>	</a:t>
            </a:r>
            <a:r>
              <a:rPr lang="en-US" dirty="0">
                <a:solidFill>
                  <a:srgbClr val="000793"/>
                </a:solidFill>
              </a:rPr>
              <a:t>demographics, diagnosis, procedures, labs, 	</a:t>
            </a:r>
            <a:r>
              <a:rPr lang="en-US" dirty="0" err="1">
                <a:solidFill>
                  <a:srgbClr val="000793"/>
                </a:solidFill>
              </a:rPr>
              <a:t>flowsheets</a:t>
            </a:r>
            <a:r>
              <a:rPr lang="en-US" dirty="0">
                <a:solidFill>
                  <a:srgbClr val="000793"/>
                </a:solidFill>
              </a:rPr>
              <a:t>, meds, social status</a:t>
            </a:r>
          </a:p>
          <a:p>
            <a:pPr lvl="1">
              <a:buFont typeface="Arial" panose="020B0604020202020204" pitchFamily="34" charset="0"/>
              <a:buChar char="•"/>
            </a:pPr>
            <a:r>
              <a:rPr lang="en-US" dirty="0"/>
              <a:t>Most general categories: </a:t>
            </a:r>
          </a:p>
          <a:p>
            <a:pPr marL="457200" lvl="1" indent="0">
              <a:buNone/>
            </a:pPr>
            <a:r>
              <a:rPr lang="en-US" dirty="0"/>
              <a:t>	</a:t>
            </a:r>
            <a:r>
              <a:rPr lang="en-US" dirty="0">
                <a:solidFill>
                  <a:srgbClr val="000793"/>
                </a:solidFill>
              </a:rPr>
              <a:t>inpatient, outpatient, OR, </a:t>
            </a:r>
            <a:r>
              <a:rPr lang="mr-IN" dirty="0">
                <a:solidFill>
                  <a:srgbClr val="000793"/>
                </a:solidFill>
              </a:rPr>
              <a:t>…</a:t>
            </a:r>
            <a:endParaRPr lang="en-US" dirty="0">
              <a:solidFill>
                <a:srgbClr val="000793"/>
              </a:solidFill>
            </a:endParaRPr>
          </a:p>
          <a:p>
            <a:pPr lvl="1">
              <a:buFont typeface="Arial" panose="020B0604020202020204" pitchFamily="34" charset="0"/>
              <a:buChar char="•"/>
            </a:pPr>
            <a:r>
              <a:rPr lang="en-US" dirty="0"/>
              <a:t>Different timeline across facilities</a:t>
            </a:r>
          </a:p>
          <a:p>
            <a:pPr marL="1600200" lvl="3" indent="-228600">
              <a:buFont typeface="Wingdings" pitchFamily="2" charset="2"/>
              <a:buChar char="Ø"/>
            </a:pPr>
            <a:endParaRPr lang="en-US" dirty="0"/>
          </a:p>
          <a:p>
            <a:pPr marL="1600200" lvl="3" indent="-228600">
              <a:buFont typeface="Wingdings" pitchFamily="2" charset="2"/>
              <a:buChar char="Ø"/>
            </a:pPr>
            <a:endParaRPr lang="en-US" dirty="0"/>
          </a:p>
          <a:p>
            <a:pPr marL="342900" indent="-342900">
              <a:buFont typeface="Wingdings" pitchFamily="2" charset="2"/>
              <a:buChar char="Ø"/>
            </a:pPr>
            <a:endParaRPr lang="en-US" dirty="0">
              <a:latin typeface="+mn-lt"/>
            </a:endParaRPr>
          </a:p>
          <a:p>
            <a:pPr marL="742950" lvl="1" indent="-285750">
              <a:buFont typeface="Wingdings" pitchFamily="2" charset="2"/>
              <a:buChar char="Ø"/>
            </a:pPr>
            <a:endParaRPr lang="en-US" dirty="0"/>
          </a:p>
        </p:txBody>
      </p:sp>
      <p:sp>
        <p:nvSpPr>
          <p:cNvPr id="3" name="Slide Number Placeholder 2"/>
          <p:cNvSpPr>
            <a:spLocks noGrp="1"/>
          </p:cNvSpPr>
          <p:nvPr>
            <p:ph type="sldNum" sz="quarter" idx="12"/>
          </p:nvPr>
        </p:nvSpPr>
        <p:spPr/>
        <p:txBody>
          <a:bodyPr/>
          <a:lstStyle/>
          <a:p>
            <a:fld id="{11D0301C-4171-4AC9-A1F7-DB428862BD90}" type="slidenum">
              <a:rPr lang="en-US" smtClean="0"/>
              <a:t>11</a:t>
            </a:fld>
            <a:endParaRPr lang="en-US"/>
          </a:p>
        </p:txBody>
      </p:sp>
    </p:spTree>
    <p:extLst>
      <p:ext uri="{BB962C8B-B14F-4D97-AF65-F5344CB8AC3E}">
        <p14:creationId xmlns:p14="http://schemas.microsoft.com/office/powerpoint/2010/main" val="1280765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346"/>
            <a:ext cx="8229600" cy="1143000"/>
          </a:xfrm>
        </p:spPr>
        <p:txBody>
          <a:bodyPr vert="horz" lIns="91440" tIns="45720" rIns="91440" bIns="45720" rtlCol="0" anchor="ctr">
            <a:normAutofit/>
          </a:bodyPr>
          <a:lstStyle/>
          <a:p>
            <a:pPr algn="ctr"/>
            <a:r>
              <a:rPr lang="en-US" dirty="0">
                <a:solidFill>
                  <a:srgbClr val="00087C"/>
                </a:solidFill>
                <a:latin typeface="+mj-lt"/>
              </a:rPr>
              <a:t>EPIC Timeline at </a:t>
            </a:r>
            <a:r>
              <a:rPr lang="en-US" dirty="0" err="1">
                <a:solidFill>
                  <a:srgbClr val="00087C"/>
                </a:solidFill>
                <a:latin typeface="+mj-lt"/>
              </a:rPr>
              <a:t>Carilion</a:t>
            </a:r>
            <a:endParaRPr lang="en-US" dirty="0">
              <a:solidFill>
                <a:srgbClr val="00087C"/>
              </a:solidFill>
              <a:latin typeface="+mj-lt"/>
            </a:endParaRPr>
          </a:p>
        </p:txBody>
      </p:sp>
      <p:sp>
        <p:nvSpPr>
          <p:cNvPr id="3" name="Content Placeholder 2"/>
          <p:cNvSpPr>
            <a:spLocks noGrp="1"/>
          </p:cNvSpPr>
          <p:nvPr>
            <p:ph idx="1"/>
          </p:nvPr>
        </p:nvSpPr>
        <p:spPr/>
        <p:txBody>
          <a:bodyPr/>
          <a:lstStyle/>
          <a:p>
            <a:pPr marL="342900" indent="-342900">
              <a:buFont typeface="Wingdings" pitchFamily="2" charset="2"/>
              <a:buChar char="Ø"/>
            </a:pPr>
            <a:endParaRPr lang="en-US" sz="1600" dirty="0">
              <a:latin typeface="Cambria" panose="02040503050406030204" pitchFamily="18" charset="0"/>
            </a:endParaRPr>
          </a:p>
          <a:p>
            <a:pPr marL="342900" indent="-342900">
              <a:buFont typeface="Wingdings" pitchFamily="2" charset="2"/>
              <a:buChar char="Ø"/>
            </a:pPr>
            <a:endParaRPr lang="en-US" sz="1600" dirty="0">
              <a:latin typeface="Cambria" panose="02040503050406030204" pitchFamily="18" charset="0"/>
            </a:endParaRPr>
          </a:p>
        </p:txBody>
      </p:sp>
      <p:sp>
        <p:nvSpPr>
          <p:cNvPr id="5" name="TextBox 4"/>
          <p:cNvSpPr txBox="1"/>
          <p:nvPr/>
        </p:nvSpPr>
        <p:spPr>
          <a:xfrm>
            <a:off x="89646" y="2567680"/>
            <a:ext cx="1795748" cy="369332"/>
          </a:xfrm>
          <a:prstGeom prst="rect">
            <a:avLst/>
          </a:prstGeom>
          <a:noFill/>
        </p:spPr>
        <p:txBody>
          <a:bodyPr wrap="none" rtlCol="0">
            <a:spAutoFit/>
          </a:bodyPr>
          <a:lstStyle/>
          <a:p>
            <a:r>
              <a:rPr lang="en-US" b="1" dirty="0">
                <a:latin typeface="Cambria" panose="02040503050406030204" pitchFamily="18" charset="0"/>
              </a:rPr>
              <a:t>Started 2/2008</a:t>
            </a:r>
          </a:p>
        </p:txBody>
      </p:sp>
      <p:sp>
        <p:nvSpPr>
          <p:cNvPr id="6" name="TextBox 5"/>
          <p:cNvSpPr txBox="1"/>
          <p:nvPr/>
        </p:nvSpPr>
        <p:spPr>
          <a:xfrm>
            <a:off x="2304868" y="2567680"/>
            <a:ext cx="984915" cy="369332"/>
          </a:xfrm>
          <a:prstGeom prst="rect">
            <a:avLst/>
          </a:prstGeom>
          <a:noFill/>
        </p:spPr>
        <p:txBody>
          <a:bodyPr wrap="none" rtlCol="0">
            <a:spAutoFit/>
          </a:bodyPr>
          <a:lstStyle>
            <a:defPPr>
              <a:defRPr lang="en-US"/>
            </a:defPPr>
            <a:lvl1pPr>
              <a:defRPr sz="1600" b="1">
                <a:latin typeface="Cambria" panose="02040503050406030204" pitchFamily="18" charset="0"/>
              </a:defRPr>
            </a:lvl1pPr>
          </a:lstStyle>
          <a:p>
            <a:r>
              <a:rPr lang="en-US" sz="1800" dirty="0"/>
              <a:t>8/2008</a:t>
            </a:r>
          </a:p>
        </p:txBody>
      </p:sp>
      <p:sp>
        <p:nvSpPr>
          <p:cNvPr id="7" name="TextBox 6"/>
          <p:cNvSpPr txBox="1"/>
          <p:nvPr/>
        </p:nvSpPr>
        <p:spPr>
          <a:xfrm>
            <a:off x="4027256" y="2548259"/>
            <a:ext cx="984915" cy="369332"/>
          </a:xfrm>
          <a:prstGeom prst="rect">
            <a:avLst/>
          </a:prstGeom>
          <a:noFill/>
        </p:spPr>
        <p:txBody>
          <a:bodyPr wrap="none" rtlCol="0">
            <a:spAutoFit/>
          </a:bodyPr>
          <a:lstStyle>
            <a:defPPr>
              <a:defRPr lang="en-US"/>
            </a:defPPr>
            <a:lvl1pPr>
              <a:defRPr sz="1600" b="1">
                <a:latin typeface="Cambria" panose="02040503050406030204" pitchFamily="18" charset="0"/>
              </a:defRPr>
            </a:lvl1pPr>
          </a:lstStyle>
          <a:p>
            <a:r>
              <a:rPr lang="en-US" sz="1800" dirty="0"/>
              <a:t>4/2009</a:t>
            </a:r>
          </a:p>
        </p:txBody>
      </p:sp>
      <p:sp>
        <p:nvSpPr>
          <p:cNvPr id="8" name="TextBox 7"/>
          <p:cNvSpPr txBox="1"/>
          <p:nvPr/>
        </p:nvSpPr>
        <p:spPr>
          <a:xfrm>
            <a:off x="5595691" y="2548259"/>
            <a:ext cx="1121634" cy="369332"/>
          </a:xfrm>
          <a:prstGeom prst="rect">
            <a:avLst/>
          </a:prstGeom>
          <a:noFill/>
        </p:spPr>
        <p:txBody>
          <a:bodyPr wrap="none" rtlCol="0">
            <a:spAutoFit/>
          </a:bodyPr>
          <a:lstStyle>
            <a:defPPr>
              <a:defRPr lang="en-US"/>
            </a:defPPr>
            <a:lvl1pPr>
              <a:defRPr sz="1600" b="1">
                <a:latin typeface="Cambria" panose="02040503050406030204" pitchFamily="18" charset="0"/>
              </a:defRPr>
            </a:lvl1pPr>
          </a:lstStyle>
          <a:p>
            <a:r>
              <a:rPr lang="en-US" sz="1800" dirty="0"/>
              <a:t>10/2010</a:t>
            </a:r>
          </a:p>
        </p:txBody>
      </p:sp>
      <p:sp>
        <p:nvSpPr>
          <p:cNvPr id="9" name="TextBox 8"/>
          <p:cNvSpPr txBox="1"/>
          <p:nvPr/>
        </p:nvSpPr>
        <p:spPr>
          <a:xfrm>
            <a:off x="7448004" y="2562568"/>
            <a:ext cx="984915" cy="369332"/>
          </a:xfrm>
          <a:prstGeom prst="rect">
            <a:avLst/>
          </a:prstGeom>
          <a:noFill/>
        </p:spPr>
        <p:txBody>
          <a:bodyPr wrap="none" rtlCol="0">
            <a:spAutoFit/>
          </a:bodyPr>
          <a:lstStyle>
            <a:defPPr>
              <a:defRPr lang="en-US"/>
            </a:defPPr>
            <a:lvl1pPr>
              <a:defRPr sz="1600" b="1">
                <a:latin typeface="Cambria" panose="02040503050406030204" pitchFamily="18" charset="0"/>
              </a:defRPr>
            </a:lvl1pPr>
          </a:lstStyle>
          <a:p>
            <a:r>
              <a:rPr lang="en-US" sz="1800" dirty="0"/>
              <a:t>6/2012</a:t>
            </a:r>
          </a:p>
        </p:txBody>
      </p:sp>
      <p:sp>
        <p:nvSpPr>
          <p:cNvPr id="10" name="TextBox 9"/>
          <p:cNvSpPr txBox="1"/>
          <p:nvPr/>
        </p:nvSpPr>
        <p:spPr>
          <a:xfrm>
            <a:off x="611880" y="3849287"/>
            <a:ext cx="984915" cy="369332"/>
          </a:xfrm>
          <a:prstGeom prst="rect">
            <a:avLst/>
          </a:prstGeom>
          <a:noFill/>
        </p:spPr>
        <p:txBody>
          <a:bodyPr wrap="none" rtlCol="0">
            <a:spAutoFit/>
          </a:bodyPr>
          <a:lstStyle>
            <a:defPPr>
              <a:defRPr lang="en-US"/>
            </a:defPPr>
            <a:lvl1pPr>
              <a:defRPr sz="1600" b="1">
                <a:latin typeface="Cambria" panose="02040503050406030204" pitchFamily="18" charset="0"/>
              </a:defRPr>
            </a:lvl1pPr>
          </a:lstStyle>
          <a:p>
            <a:r>
              <a:rPr lang="en-US" sz="1800" dirty="0"/>
              <a:t>5/2013</a:t>
            </a:r>
          </a:p>
        </p:txBody>
      </p:sp>
      <p:sp>
        <p:nvSpPr>
          <p:cNvPr id="11" name="TextBox 10"/>
          <p:cNvSpPr txBox="1"/>
          <p:nvPr/>
        </p:nvSpPr>
        <p:spPr>
          <a:xfrm>
            <a:off x="5610376" y="3849287"/>
            <a:ext cx="1121634" cy="369332"/>
          </a:xfrm>
          <a:prstGeom prst="rect">
            <a:avLst/>
          </a:prstGeom>
          <a:noFill/>
        </p:spPr>
        <p:txBody>
          <a:bodyPr wrap="none" rtlCol="0">
            <a:spAutoFit/>
          </a:bodyPr>
          <a:lstStyle>
            <a:defPPr>
              <a:defRPr lang="en-US"/>
            </a:defPPr>
            <a:lvl1pPr>
              <a:defRPr sz="1600" b="1">
                <a:latin typeface="Cambria" panose="02040503050406030204" pitchFamily="18" charset="0"/>
              </a:defRPr>
            </a:lvl1pPr>
          </a:lstStyle>
          <a:p>
            <a:r>
              <a:rPr lang="en-US" sz="1800" dirty="0"/>
              <a:t>11/2016</a:t>
            </a:r>
          </a:p>
        </p:txBody>
      </p:sp>
      <p:sp>
        <p:nvSpPr>
          <p:cNvPr id="12" name="TextBox 11"/>
          <p:cNvSpPr txBox="1"/>
          <p:nvPr/>
        </p:nvSpPr>
        <p:spPr>
          <a:xfrm>
            <a:off x="2303173" y="3844810"/>
            <a:ext cx="984915" cy="369332"/>
          </a:xfrm>
          <a:prstGeom prst="rect">
            <a:avLst/>
          </a:prstGeom>
          <a:noFill/>
        </p:spPr>
        <p:txBody>
          <a:bodyPr wrap="none" rtlCol="0">
            <a:spAutoFit/>
          </a:bodyPr>
          <a:lstStyle>
            <a:defPPr>
              <a:defRPr lang="en-US"/>
            </a:defPPr>
            <a:lvl1pPr>
              <a:defRPr sz="1600" b="1">
                <a:latin typeface="Cambria" panose="02040503050406030204" pitchFamily="18" charset="0"/>
              </a:defRPr>
            </a:lvl1pPr>
          </a:lstStyle>
          <a:p>
            <a:r>
              <a:rPr lang="en-US" sz="1800" dirty="0"/>
              <a:t>5/2013</a:t>
            </a:r>
          </a:p>
        </p:txBody>
      </p:sp>
      <p:sp>
        <p:nvSpPr>
          <p:cNvPr id="13" name="TextBox 12"/>
          <p:cNvSpPr txBox="1"/>
          <p:nvPr/>
        </p:nvSpPr>
        <p:spPr>
          <a:xfrm>
            <a:off x="399302" y="4531379"/>
            <a:ext cx="8336756" cy="707886"/>
          </a:xfrm>
          <a:prstGeom prst="rect">
            <a:avLst/>
          </a:prstGeom>
          <a:noFill/>
        </p:spPr>
        <p:txBody>
          <a:bodyPr wrap="square" rtlCol="0">
            <a:spAutoFit/>
          </a:bodyPr>
          <a:lstStyle/>
          <a:p>
            <a:pPr marL="285750" indent="-285750">
              <a:buFontTx/>
              <a:buChar char="-"/>
            </a:pPr>
            <a:r>
              <a:rPr lang="en-US" sz="2000" dirty="0"/>
              <a:t>Incomplete data prior to go live dates</a:t>
            </a:r>
          </a:p>
          <a:p>
            <a:pPr marL="285750" indent="-285750">
              <a:buFontTx/>
              <a:buChar char="-"/>
            </a:pPr>
            <a:r>
              <a:rPr lang="en-US" sz="2000" dirty="0"/>
              <a:t>Paper chart reviews prior dates or may not even be available.</a:t>
            </a:r>
          </a:p>
        </p:txBody>
      </p:sp>
      <p:sp>
        <p:nvSpPr>
          <p:cNvPr id="15" name="Chevron 14"/>
          <p:cNvSpPr/>
          <p:nvPr/>
        </p:nvSpPr>
        <p:spPr>
          <a:xfrm>
            <a:off x="89646" y="1900132"/>
            <a:ext cx="2124713" cy="654814"/>
          </a:xfrm>
          <a:prstGeom prst="chevr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rgbClr val="000000"/>
                </a:solidFill>
              </a:rPr>
              <a:t>Ambulatory</a:t>
            </a:r>
          </a:p>
        </p:txBody>
      </p:sp>
      <p:sp>
        <p:nvSpPr>
          <p:cNvPr id="30" name="Chevron 29"/>
          <p:cNvSpPr/>
          <p:nvPr/>
        </p:nvSpPr>
        <p:spPr>
          <a:xfrm>
            <a:off x="1957294" y="1900132"/>
            <a:ext cx="1843820" cy="654814"/>
          </a:xfrm>
          <a:prstGeom prst="chevr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rgbClr val="000000"/>
                </a:solidFill>
              </a:rPr>
              <a:t>CMC</a:t>
            </a:r>
          </a:p>
        </p:txBody>
      </p:sp>
      <p:sp>
        <p:nvSpPr>
          <p:cNvPr id="31" name="Chevron 30"/>
          <p:cNvSpPr/>
          <p:nvPr/>
        </p:nvSpPr>
        <p:spPr>
          <a:xfrm>
            <a:off x="3547587" y="1888337"/>
            <a:ext cx="1958458" cy="654814"/>
          </a:xfrm>
          <a:prstGeom prst="chevr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rgbClr val="000000"/>
                </a:solidFill>
              </a:rPr>
              <a:t>NRV</a:t>
            </a:r>
          </a:p>
        </p:txBody>
      </p:sp>
      <p:sp>
        <p:nvSpPr>
          <p:cNvPr id="32" name="Chevron 31"/>
          <p:cNvSpPr/>
          <p:nvPr/>
        </p:nvSpPr>
        <p:spPr>
          <a:xfrm>
            <a:off x="5251809" y="1885191"/>
            <a:ext cx="1958458" cy="654814"/>
          </a:xfrm>
          <a:prstGeom prst="chevr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a:solidFill>
                  <a:srgbClr val="000000"/>
                </a:solidFill>
              </a:rPr>
              <a:t>Optime</a:t>
            </a:r>
            <a:endParaRPr lang="en-US" b="1" dirty="0">
              <a:solidFill>
                <a:srgbClr val="000000"/>
              </a:solidFill>
            </a:endParaRPr>
          </a:p>
        </p:txBody>
      </p:sp>
      <p:sp>
        <p:nvSpPr>
          <p:cNvPr id="36" name="Chevron 35"/>
          <p:cNvSpPr/>
          <p:nvPr/>
        </p:nvSpPr>
        <p:spPr>
          <a:xfrm>
            <a:off x="6941538" y="1885191"/>
            <a:ext cx="1958458" cy="654814"/>
          </a:xfrm>
          <a:prstGeom prst="chevron">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en-US" b="1" dirty="0">
                <a:solidFill>
                  <a:srgbClr val="000000"/>
                </a:solidFill>
              </a:rPr>
              <a:t>Radiant</a:t>
            </a:r>
          </a:p>
        </p:txBody>
      </p:sp>
      <p:sp>
        <p:nvSpPr>
          <p:cNvPr id="37" name="Chevron 36"/>
          <p:cNvSpPr/>
          <p:nvPr/>
        </p:nvSpPr>
        <p:spPr>
          <a:xfrm>
            <a:off x="116738" y="3186850"/>
            <a:ext cx="1958458" cy="654814"/>
          </a:xfrm>
          <a:prstGeom prst="chevron">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en-US" b="1" dirty="0" err="1">
                <a:solidFill>
                  <a:srgbClr val="000000"/>
                </a:solidFill>
              </a:rPr>
              <a:t>Cardiant</a:t>
            </a:r>
            <a:endParaRPr lang="en-US" b="1" dirty="0">
              <a:solidFill>
                <a:srgbClr val="000000"/>
              </a:solidFill>
            </a:endParaRPr>
          </a:p>
        </p:txBody>
      </p:sp>
      <p:sp>
        <p:nvSpPr>
          <p:cNvPr id="38" name="Chevron 37"/>
          <p:cNvSpPr/>
          <p:nvPr/>
        </p:nvSpPr>
        <p:spPr>
          <a:xfrm>
            <a:off x="1821669" y="3175055"/>
            <a:ext cx="1958458" cy="654814"/>
          </a:xfrm>
          <a:prstGeom prst="chevron">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en-US" b="1" dirty="0">
                <a:solidFill>
                  <a:srgbClr val="000000"/>
                </a:solidFill>
              </a:rPr>
              <a:t>Stork</a:t>
            </a:r>
          </a:p>
        </p:txBody>
      </p:sp>
      <p:sp>
        <p:nvSpPr>
          <p:cNvPr id="39" name="Chevron 38"/>
          <p:cNvSpPr/>
          <p:nvPr/>
        </p:nvSpPr>
        <p:spPr>
          <a:xfrm>
            <a:off x="5228379" y="3179532"/>
            <a:ext cx="1958458" cy="654814"/>
          </a:xfrm>
          <a:prstGeom prst="chevron">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en-US" b="1" dirty="0">
                <a:solidFill>
                  <a:srgbClr val="000000"/>
                </a:solidFill>
              </a:rPr>
              <a:t>Anesthesia</a:t>
            </a:r>
            <a:endParaRPr lang="en-US" sz="1600" b="1" dirty="0">
              <a:solidFill>
                <a:srgbClr val="000000"/>
              </a:solidFill>
            </a:endParaRPr>
          </a:p>
        </p:txBody>
      </p:sp>
      <p:sp>
        <p:nvSpPr>
          <p:cNvPr id="21" name="TextBox 20">
            <a:extLst>
              <a:ext uri="{FF2B5EF4-FFF2-40B4-BE49-F238E27FC236}">
                <a16:creationId xmlns:a16="http://schemas.microsoft.com/office/drawing/2014/main" id="{35E9B518-968D-41D3-BF94-C0DF64B44C12}"/>
              </a:ext>
            </a:extLst>
          </p:cNvPr>
          <p:cNvSpPr txBox="1"/>
          <p:nvPr/>
        </p:nvSpPr>
        <p:spPr>
          <a:xfrm>
            <a:off x="4006528" y="3846185"/>
            <a:ext cx="1119217" cy="369332"/>
          </a:xfrm>
          <a:prstGeom prst="rect">
            <a:avLst/>
          </a:prstGeom>
          <a:noFill/>
        </p:spPr>
        <p:txBody>
          <a:bodyPr wrap="none" rtlCol="0">
            <a:spAutoFit/>
          </a:bodyPr>
          <a:lstStyle>
            <a:defPPr>
              <a:defRPr lang="en-US"/>
            </a:defPPr>
            <a:lvl1pPr>
              <a:defRPr sz="1600" b="1">
                <a:latin typeface="Cambria" panose="02040503050406030204" pitchFamily="18" charset="0"/>
              </a:defRPr>
            </a:lvl1pPr>
          </a:lstStyle>
          <a:p>
            <a:r>
              <a:rPr lang="en-US" sz="1800" dirty="0"/>
              <a:t>10/2014</a:t>
            </a:r>
          </a:p>
        </p:txBody>
      </p:sp>
      <p:sp>
        <p:nvSpPr>
          <p:cNvPr id="22" name="Chevron 37">
            <a:extLst>
              <a:ext uri="{FF2B5EF4-FFF2-40B4-BE49-F238E27FC236}">
                <a16:creationId xmlns:a16="http://schemas.microsoft.com/office/drawing/2014/main" id="{32E64AE5-7A59-4555-A1BB-76AB39646C22}"/>
              </a:ext>
            </a:extLst>
          </p:cNvPr>
          <p:cNvSpPr/>
          <p:nvPr/>
        </p:nvSpPr>
        <p:spPr>
          <a:xfrm>
            <a:off x="3525024" y="3176430"/>
            <a:ext cx="1958458" cy="654814"/>
          </a:xfrm>
          <a:prstGeom prst="chevron">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en-US" b="1" dirty="0">
                <a:solidFill>
                  <a:srgbClr val="000000"/>
                </a:solidFill>
              </a:rPr>
              <a:t>Beacon</a:t>
            </a:r>
          </a:p>
        </p:txBody>
      </p:sp>
      <p:sp>
        <p:nvSpPr>
          <p:cNvPr id="23" name="TextBox 22">
            <a:extLst>
              <a:ext uri="{FF2B5EF4-FFF2-40B4-BE49-F238E27FC236}">
                <a16:creationId xmlns:a16="http://schemas.microsoft.com/office/drawing/2014/main" id="{0137A46D-6F01-4E37-9D02-DEE2862BB690}"/>
              </a:ext>
            </a:extLst>
          </p:cNvPr>
          <p:cNvSpPr txBox="1"/>
          <p:nvPr/>
        </p:nvSpPr>
        <p:spPr>
          <a:xfrm>
            <a:off x="7313731" y="3851191"/>
            <a:ext cx="982961" cy="369332"/>
          </a:xfrm>
          <a:prstGeom prst="rect">
            <a:avLst/>
          </a:prstGeom>
          <a:noFill/>
        </p:spPr>
        <p:txBody>
          <a:bodyPr wrap="none" rtlCol="0">
            <a:spAutoFit/>
          </a:bodyPr>
          <a:lstStyle>
            <a:defPPr>
              <a:defRPr lang="en-US"/>
            </a:defPPr>
            <a:lvl1pPr>
              <a:defRPr sz="1600" b="1">
                <a:latin typeface="Cambria" panose="02040503050406030204" pitchFamily="18" charset="0"/>
              </a:defRPr>
            </a:lvl1pPr>
          </a:lstStyle>
          <a:p>
            <a:r>
              <a:rPr lang="en-US" sz="1800" dirty="0"/>
              <a:t>2/2017</a:t>
            </a:r>
          </a:p>
        </p:txBody>
      </p:sp>
      <p:sp>
        <p:nvSpPr>
          <p:cNvPr id="24" name="Chevron 38">
            <a:extLst>
              <a:ext uri="{FF2B5EF4-FFF2-40B4-BE49-F238E27FC236}">
                <a16:creationId xmlns:a16="http://schemas.microsoft.com/office/drawing/2014/main" id="{3D764CE3-E45D-4D4E-9828-BAFD6305580E}"/>
              </a:ext>
            </a:extLst>
          </p:cNvPr>
          <p:cNvSpPr/>
          <p:nvPr/>
        </p:nvSpPr>
        <p:spPr>
          <a:xfrm>
            <a:off x="6931734" y="3181436"/>
            <a:ext cx="1958458" cy="654814"/>
          </a:xfrm>
          <a:prstGeom prst="chevron">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en-US" b="1" dirty="0">
                <a:solidFill>
                  <a:srgbClr val="000000"/>
                </a:solidFill>
              </a:rPr>
              <a:t>Home</a:t>
            </a:r>
          </a:p>
          <a:p>
            <a:pPr lvl="0" algn="ctr"/>
            <a:r>
              <a:rPr lang="en-US" b="1" dirty="0">
                <a:solidFill>
                  <a:srgbClr val="000000"/>
                </a:solidFill>
              </a:rPr>
              <a:t>Health</a:t>
            </a:r>
            <a:endParaRPr lang="en-US" sz="1600" b="1" dirty="0">
              <a:solidFill>
                <a:srgbClr val="000000"/>
              </a:solidFill>
            </a:endParaRPr>
          </a:p>
        </p:txBody>
      </p:sp>
    </p:spTree>
    <p:extLst>
      <p:ext uri="{BB962C8B-B14F-4D97-AF65-F5344CB8AC3E}">
        <p14:creationId xmlns:p14="http://schemas.microsoft.com/office/powerpoint/2010/main" val="813837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994"/>
            <a:ext cx="8001000" cy="1143000"/>
          </a:xfrm>
        </p:spPr>
        <p:txBody>
          <a:bodyPr>
            <a:normAutofit/>
          </a:bodyPr>
          <a:lstStyle/>
          <a:p>
            <a:pPr algn="ctr"/>
            <a:r>
              <a:rPr lang="en-US" sz="4400" dirty="0" err="1">
                <a:solidFill>
                  <a:srgbClr val="00087C"/>
                </a:solidFill>
                <a:latin typeface="+mj-lt"/>
              </a:rPr>
              <a:t>REDCap</a:t>
            </a:r>
            <a:endParaRPr lang="en-US" sz="4400" dirty="0">
              <a:solidFill>
                <a:srgbClr val="00087C"/>
              </a:solidFill>
              <a:latin typeface="+mj-lt"/>
            </a:endParaRPr>
          </a:p>
        </p:txBody>
      </p:sp>
      <p:sp>
        <p:nvSpPr>
          <p:cNvPr id="3" name="Content Placeholder 2"/>
          <p:cNvSpPr>
            <a:spLocks noGrp="1"/>
          </p:cNvSpPr>
          <p:nvPr>
            <p:ph idx="1"/>
          </p:nvPr>
        </p:nvSpPr>
        <p:spPr>
          <a:xfrm>
            <a:off x="838200" y="1421296"/>
            <a:ext cx="7848600" cy="4704868"/>
          </a:xfrm>
        </p:spPr>
        <p:txBody>
          <a:bodyPr>
            <a:normAutofit/>
          </a:bodyPr>
          <a:lstStyle/>
          <a:p>
            <a:pPr>
              <a:lnSpc>
                <a:spcPct val="110000"/>
              </a:lnSpc>
              <a:spcBef>
                <a:spcPts val="0"/>
              </a:spcBef>
              <a:spcAft>
                <a:spcPts val="2400"/>
              </a:spcAft>
            </a:pPr>
            <a:r>
              <a:rPr lang="en-US" b="1" dirty="0">
                <a:solidFill>
                  <a:srgbClr val="00087C"/>
                </a:solidFill>
                <a:latin typeface="+mn-lt"/>
              </a:rPr>
              <a:t>R</a:t>
            </a:r>
            <a:r>
              <a:rPr lang="en-US" dirty="0">
                <a:latin typeface="+mn-lt"/>
              </a:rPr>
              <a:t>esearch </a:t>
            </a:r>
            <a:r>
              <a:rPr lang="en-US" b="1" dirty="0">
                <a:solidFill>
                  <a:srgbClr val="00087C"/>
                </a:solidFill>
                <a:latin typeface="+mn-lt"/>
              </a:rPr>
              <a:t>E</a:t>
            </a:r>
            <a:r>
              <a:rPr lang="en-US" dirty="0">
                <a:latin typeface="+mn-lt"/>
              </a:rPr>
              <a:t>lectronic </a:t>
            </a:r>
            <a:r>
              <a:rPr lang="en-US" b="1" dirty="0">
                <a:solidFill>
                  <a:srgbClr val="00087C"/>
                </a:solidFill>
                <a:latin typeface="+mn-lt"/>
              </a:rPr>
              <a:t>D</a:t>
            </a:r>
            <a:r>
              <a:rPr lang="en-US" dirty="0">
                <a:latin typeface="+mn-lt"/>
              </a:rPr>
              <a:t>ata </a:t>
            </a:r>
            <a:r>
              <a:rPr lang="en-US" b="1" dirty="0">
                <a:solidFill>
                  <a:srgbClr val="00087C"/>
                </a:solidFill>
                <a:latin typeface="+mn-lt"/>
              </a:rPr>
              <a:t>Cap</a:t>
            </a:r>
            <a:r>
              <a:rPr lang="en-US" dirty="0">
                <a:latin typeface="+mn-lt"/>
              </a:rPr>
              <a:t>ture</a:t>
            </a:r>
          </a:p>
          <a:p>
            <a:pPr>
              <a:lnSpc>
                <a:spcPct val="110000"/>
              </a:lnSpc>
              <a:spcBef>
                <a:spcPts val="0"/>
              </a:spcBef>
              <a:spcAft>
                <a:spcPts val="2400"/>
              </a:spcAft>
            </a:pPr>
            <a:r>
              <a:rPr lang="en-US" b="1" dirty="0">
                <a:latin typeface="+mn-lt"/>
              </a:rPr>
              <a:t>Secure</a:t>
            </a:r>
            <a:r>
              <a:rPr lang="en-US" dirty="0">
                <a:latin typeface="+mn-lt"/>
              </a:rPr>
              <a:t>, </a:t>
            </a:r>
            <a:r>
              <a:rPr lang="en-US" b="1" dirty="0">
                <a:latin typeface="+mn-lt"/>
              </a:rPr>
              <a:t>web-based</a:t>
            </a:r>
            <a:r>
              <a:rPr lang="en-US" dirty="0">
                <a:latin typeface="+mn-lt"/>
              </a:rPr>
              <a:t> application for managing and collection of research data</a:t>
            </a:r>
          </a:p>
          <a:p>
            <a:pPr>
              <a:lnSpc>
                <a:spcPct val="110000"/>
              </a:lnSpc>
              <a:spcBef>
                <a:spcPts val="0"/>
              </a:spcBef>
              <a:spcAft>
                <a:spcPts val="2400"/>
              </a:spcAft>
            </a:pPr>
            <a:r>
              <a:rPr lang="en-US" dirty="0">
                <a:latin typeface="+mn-lt"/>
              </a:rPr>
              <a:t>Origin: Vanderbilt University, 2004</a:t>
            </a:r>
          </a:p>
          <a:p>
            <a:pPr>
              <a:lnSpc>
                <a:spcPct val="110000"/>
              </a:lnSpc>
              <a:spcBef>
                <a:spcPts val="0"/>
              </a:spcBef>
              <a:spcAft>
                <a:spcPts val="2400"/>
              </a:spcAft>
            </a:pPr>
            <a:r>
              <a:rPr lang="en-US" dirty="0">
                <a:latin typeface="+mn-lt"/>
              </a:rPr>
              <a:t>&gt;2000 institutions, &gt;100 countries</a:t>
            </a:r>
          </a:p>
        </p:txBody>
      </p:sp>
      <p:pic>
        <p:nvPicPr>
          <p:cNvPr id="4" name="Picture 2" descr="Image result for redc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0617" y="-29065"/>
            <a:ext cx="2753139" cy="958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731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994"/>
            <a:ext cx="6967330" cy="1143000"/>
          </a:xfrm>
        </p:spPr>
        <p:txBody>
          <a:bodyPr>
            <a:normAutofit/>
          </a:bodyPr>
          <a:lstStyle/>
          <a:p>
            <a:pPr algn="ctr"/>
            <a:r>
              <a:rPr lang="en-US" sz="4400" dirty="0" err="1">
                <a:solidFill>
                  <a:srgbClr val="00087C"/>
                </a:solidFill>
                <a:latin typeface="+mj-lt"/>
              </a:rPr>
              <a:t>REDCap</a:t>
            </a:r>
            <a:r>
              <a:rPr lang="en-US" sz="4400" dirty="0">
                <a:solidFill>
                  <a:srgbClr val="00087C"/>
                </a:solidFill>
                <a:latin typeface="+mj-lt"/>
              </a:rPr>
              <a:t> at </a:t>
            </a:r>
            <a:r>
              <a:rPr lang="en-US" sz="4400" dirty="0" err="1">
                <a:solidFill>
                  <a:srgbClr val="00087C"/>
                </a:solidFill>
                <a:latin typeface="+mj-lt"/>
              </a:rPr>
              <a:t>Carilion</a:t>
            </a:r>
            <a:r>
              <a:rPr lang="en-US" sz="4400" dirty="0">
                <a:solidFill>
                  <a:srgbClr val="00087C"/>
                </a:solidFill>
                <a:latin typeface="+mj-lt"/>
              </a:rPr>
              <a:t> </a:t>
            </a:r>
          </a:p>
        </p:txBody>
      </p:sp>
      <p:sp>
        <p:nvSpPr>
          <p:cNvPr id="3" name="Content Placeholder 2"/>
          <p:cNvSpPr>
            <a:spLocks noGrp="1"/>
          </p:cNvSpPr>
          <p:nvPr>
            <p:ph idx="1"/>
          </p:nvPr>
        </p:nvSpPr>
        <p:spPr>
          <a:xfrm>
            <a:off x="628650" y="1430767"/>
            <a:ext cx="7848600" cy="4419171"/>
          </a:xfrm>
        </p:spPr>
        <p:txBody>
          <a:bodyPr>
            <a:normAutofit/>
          </a:bodyPr>
          <a:lstStyle/>
          <a:p>
            <a:pPr>
              <a:lnSpc>
                <a:spcPct val="120000"/>
              </a:lnSpc>
              <a:spcBef>
                <a:spcPts val="0"/>
              </a:spcBef>
              <a:spcAft>
                <a:spcPts val="2400"/>
              </a:spcAft>
            </a:pPr>
            <a:r>
              <a:rPr lang="en-US" b="1" dirty="0">
                <a:latin typeface="+mn-lt"/>
              </a:rPr>
              <a:t>Go-live</a:t>
            </a:r>
            <a:r>
              <a:rPr lang="en-US" dirty="0">
                <a:latin typeface="+mn-lt"/>
              </a:rPr>
              <a:t> at </a:t>
            </a:r>
            <a:r>
              <a:rPr lang="en-US" dirty="0" err="1">
                <a:latin typeface="+mn-lt"/>
              </a:rPr>
              <a:t>Carilion</a:t>
            </a:r>
            <a:r>
              <a:rPr lang="en-US" dirty="0">
                <a:latin typeface="+mn-lt"/>
              </a:rPr>
              <a:t> 3/1/2017</a:t>
            </a:r>
          </a:p>
          <a:p>
            <a:pPr>
              <a:lnSpc>
                <a:spcPct val="120000"/>
              </a:lnSpc>
              <a:spcBef>
                <a:spcPts val="0"/>
              </a:spcBef>
              <a:spcAft>
                <a:spcPts val="2400"/>
              </a:spcAft>
            </a:pPr>
            <a:r>
              <a:rPr lang="en-US" dirty="0">
                <a:latin typeface="+mn-lt"/>
              </a:rPr>
              <a:t>Open to </a:t>
            </a:r>
            <a:r>
              <a:rPr lang="en-US" b="1" dirty="0">
                <a:latin typeface="+mn-lt"/>
              </a:rPr>
              <a:t>Research, QA/QI</a:t>
            </a:r>
          </a:p>
          <a:p>
            <a:pPr>
              <a:lnSpc>
                <a:spcPct val="120000"/>
              </a:lnSpc>
              <a:spcBef>
                <a:spcPts val="0"/>
              </a:spcBef>
              <a:spcAft>
                <a:spcPts val="2400"/>
              </a:spcAft>
            </a:pPr>
            <a:r>
              <a:rPr lang="en-US" dirty="0">
                <a:latin typeface="+mn-lt"/>
              </a:rPr>
              <a:t>Installed and maintained by </a:t>
            </a:r>
            <a:r>
              <a:rPr lang="en-US" b="1" dirty="0">
                <a:solidFill>
                  <a:srgbClr val="000793"/>
                </a:solidFill>
                <a:latin typeface="+mn-lt"/>
              </a:rPr>
              <a:t>HART</a:t>
            </a:r>
          </a:p>
          <a:p>
            <a:pPr>
              <a:lnSpc>
                <a:spcPct val="120000"/>
              </a:lnSpc>
              <a:spcBef>
                <a:spcPts val="0"/>
              </a:spcBef>
              <a:spcAft>
                <a:spcPts val="2400"/>
              </a:spcAft>
            </a:pPr>
            <a:r>
              <a:rPr lang="en-US" dirty="0">
                <a:latin typeface="+mn-lt"/>
              </a:rPr>
              <a:t>Free of charge</a:t>
            </a:r>
          </a:p>
          <a:p>
            <a:pPr>
              <a:lnSpc>
                <a:spcPct val="120000"/>
              </a:lnSpc>
              <a:spcBef>
                <a:spcPts val="0"/>
              </a:spcBef>
              <a:spcAft>
                <a:spcPts val="2400"/>
              </a:spcAft>
            </a:pPr>
            <a:endParaRPr lang="en-US" dirty="0">
              <a:latin typeface="+mn-lt"/>
            </a:endParaRPr>
          </a:p>
          <a:p>
            <a:pPr>
              <a:lnSpc>
                <a:spcPct val="120000"/>
              </a:lnSpc>
              <a:spcBef>
                <a:spcPts val="0"/>
              </a:spcBef>
              <a:spcAft>
                <a:spcPts val="2400"/>
              </a:spcAft>
            </a:pPr>
            <a:endParaRPr lang="en-US" dirty="0">
              <a:latin typeface="+mn-lt"/>
            </a:endParaRPr>
          </a:p>
        </p:txBody>
      </p:sp>
      <p:pic>
        <p:nvPicPr>
          <p:cNvPr id="4" name="Picture 2" descr="Image result for redc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0617" y="-29065"/>
            <a:ext cx="2753139" cy="958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204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994"/>
            <a:ext cx="8229600" cy="1143000"/>
          </a:xfrm>
        </p:spPr>
        <p:txBody>
          <a:bodyPr>
            <a:normAutofit/>
          </a:bodyPr>
          <a:lstStyle/>
          <a:p>
            <a:pPr algn="ctr"/>
            <a:r>
              <a:rPr lang="en-US" sz="4400" dirty="0" err="1">
                <a:solidFill>
                  <a:srgbClr val="00087C"/>
                </a:solidFill>
                <a:latin typeface="+mj-lt"/>
              </a:rPr>
              <a:t>Carilion</a:t>
            </a:r>
            <a:r>
              <a:rPr lang="en-US" sz="4400" dirty="0">
                <a:solidFill>
                  <a:srgbClr val="00087C"/>
                </a:solidFill>
                <a:latin typeface="+mj-lt"/>
              </a:rPr>
              <a:t> </a:t>
            </a:r>
            <a:r>
              <a:rPr lang="en-US" sz="4400" dirty="0" err="1">
                <a:solidFill>
                  <a:srgbClr val="00087C"/>
                </a:solidFill>
                <a:latin typeface="+mj-lt"/>
              </a:rPr>
              <a:t>REDCap</a:t>
            </a:r>
            <a:r>
              <a:rPr lang="en-US" sz="4400" dirty="0">
                <a:solidFill>
                  <a:srgbClr val="00087C"/>
                </a:solidFill>
                <a:latin typeface="+mj-lt"/>
              </a:rPr>
              <a:t> Infrastructure</a:t>
            </a:r>
          </a:p>
        </p:txBody>
      </p:sp>
      <p:grpSp>
        <p:nvGrpSpPr>
          <p:cNvPr id="4" name="Group 3"/>
          <p:cNvGrpSpPr/>
          <p:nvPr/>
        </p:nvGrpSpPr>
        <p:grpSpPr>
          <a:xfrm>
            <a:off x="221227" y="1281238"/>
            <a:ext cx="8574564" cy="4724400"/>
            <a:chOff x="464015" y="1524000"/>
            <a:chExt cx="8574564" cy="4724400"/>
          </a:xfrm>
        </p:grpSpPr>
        <p:pic>
          <p:nvPicPr>
            <p:cNvPr id="5" name="Picture 2" descr="Image result for firewall icon"/>
            <p:cNvPicPr>
              <a:picLocks noChangeAspect="1" noChangeArrowheads="1"/>
            </p:cNvPicPr>
            <p:nvPr/>
          </p:nvPicPr>
          <p:blipFill rotWithShape="1">
            <a:blip r:embed="rId2">
              <a:extLst>
                <a:ext uri="{28A0092B-C50C-407E-A947-70E740481C1C}">
                  <a14:useLocalDpi xmlns:a14="http://schemas.microsoft.com/office/drawing/2010/main" val="0"/>
                </a:ext>
              </a:extLst>
            </a:blip>
            <a:srcRect l="34857" t="16853" r="35831" b="14876"/>
            <a:stretch/>
          </p:blipFill>
          <p:spPr bwMode="auto">
            <a:xfrm>
              <a:off x="2286000" y="2266736"/>
              <a:ext cx="1295400" cy="320590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09600" y="2822204"/>
              <a:ext cx="1571620" cy="203631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Image result for firewall icon"/>
            <p:cNvPicPr>
              <a:picLocks noChangeAspect="1" noChangeArrowheads="1"/>
            </p:cNvPicPr>
            <p:nvPr/>
          </p:nvPicPr>
          <p:blipFill rotWithShape="1">
            <a:blip r:embed="rId2">
              <a:extLst>
                <a:ext uri="{28A0092B-C50C-407E-A947-70E740481C1C}">
                  <a14:useLocalDpi xmlns:a14="http://schemas.microsoft.com/office/drawing/2010/main" val="0"/>
                </a:ext>
              </a:extLst>
            </a:blip>
            <a:srcRect l="34857" t="16853" r="35831" b="14876"/>
            <a:stretch/>
          </p:blipFill>
          <p:spPr bwMode="auto">
            <a:xfrm>
              <a:off x="5753100" y="2298944"/>
              <a:ext cx="692875" cy="320590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758729" y="2819400"/>
              <a:ext cx="1571620" cy="203631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464015" y="1847078"/>
              <a:ext cx="1923732" cy="707886"/>
            </a:xfrm>
            <a:prstGeom prst="rect">
              <a:avLst/>
            </a:prstGeom>
            <a:noFill/>
          </p:spPr>
          <p:txBody>
            <a:bodyPr wrap="none" rtlCol="0">
              <a:spAutoFit/>
            </a:bodyPr>
            <a:lstStyle/>
            <a:p>
              <a:pPr algn="ctr"/>
              <a:r>
                <a:rPr lang="en-US" sz="2000" b="1" dirty="0" err="1">
                  <a:solidFill>
                    <a:srgbClr val="0000CC"/>
                  </a:solidFill>
                </a:rPr>
                <a:t>REDCap</a:t>
              </a:r>
              <a:endParaRPr lang="en-US" sz="2000" b="1" dirty="0">
                <a:solidFill>
                  <a:srgbClr val="0000CC"/>
                </a:solidFill>
              </a:endParaRPr>
            </a:p>
            <a:p>
              <a:pPr algn="ctr"/>
              <a:r>
                <a:rPr lang="en-US" sz="2000" b="1" dirty="0">
                  <a:solidFill>
                    <a:srgbClr val="0000CC"/>
                  </a:solidFill>
                </a:rPr>
                <a:t>Database Server</a:t>
              </a:r>
            </a:p>
          </p:txBody>
        </p:sp>
        <p:sp>
          <p:nvSpPr>
            <p:cNvPr id="10" name="TextBox 9"/>
            <p:cNvSpPr txBox="1"/>
            <p:nvPr/>
          </p:nvSpPr>
          <p:spPr>
            <a:xfrm>
              <a:off x="4029002" y="1847078"/>
              <a:ext cx="1419299" cy="707886"/>
            </a:xfrm>
            <a:prstGeom prst="rect">
              <a:avLst/>
            </a:prstGeom>
            <a:noFill/>
          </p:spPr>
          <p:txBody>
            <a:bodyPr wrap="none" rtlCol="0">
              <a:spAutoFit/>
            </a:bodyPr>
            <a:lstStyle>
              <a:defPPr>
                <a:defRPr lang="en-US"/>
              </a:defPPr>
              <a:lvl1pPr algn="ctr">
                <a:defRPr b="1"/>
              </a:lvl1pPr>
            </a:lstStyle>
            <a:p>
              <a:r>
                <a:rPr lang="en-US" sz="2000" dirty="0" err="1">
                  <a:solidFill>
                    <a:srgbClr val="0000CC"/>
                  </a:solidFill>
                </a:rPr>
                <a:t>REDCap</a:t>
              </a:r>
              <a:endParaRPr lang="en-US" sz="2000" dirty="0">
                <a:solidFill>
                  <a:srgbClr val="0000CC"/>
                </a:solidFill>
              </a:endParaRPr>
            </a:p>
            <a:p>
              <a:r>
                <a:rPr lang="en-US" sz="2000" dirty="0">
                  <a:solidFill>
                    <a:srgbClr val="0000CC"/>
                  </a:solidFill>
                </a:rPr>
                <a:t>Web Server</a:t>
              </a:r>
            </a:p>
          </p:txBody>
        </p:sp>
        <p:pic>
          <p:nvPicPr>
            <p:cNvPr id="11" name="Picture 6" descr="Image result for laptop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524000"/>
              <a:ext cx="1371600" cy="137160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6" descr="Image result for laptop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124200"/>
              <a:ext cx="1371600" cy="13716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6" descr="Image result for laptop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800600"/>
              <a:ext cx="1371600" cy="13716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a:off x="2341536" y="5315634"/>
              <a:ext cx="935064" cy="646331"/>
            </a:xfrm>
            <a:prstGeom prst="rect">
              <a:avLst/>
            </a:prstGeom>
            <a:noFill/>
          </p:spPr>
          <p:txBody>
            <a:bodyPr wrap="none" rtlCol="0">
              <a:spAutoFit/>
            </a:bodyPr>
            <a:lstStyle/>
            <a:p>
              <a:pPr algn="ctr"/>
              <a:r>
                <a:rPr lang="en-US" b="1" dirty="0">
                  <a:solidFill>
                    <a:srgbClr val="C00000"/>
                  </a:solidFill>
                </a:rPr>
                <a:t>Internal</a:t>
              </a:r>
            </a:p>
            <a:p>
              <a:pPr algn="ctr"/>
              <a:r>
                <a:rPr lang="en-US" b="1" dirty="0">
                  <a:solidFill>
                    <a:srgbClr val="C00000"/>
                  </a:solidFill>
                </a:rPr>
                <a:t>Firewall</a:t>
              </a:r>
            </a:p>
          </p:txBody>
        </p:sp>
        <p:sp>
          <p:nvSpPr>
            <p:cNvPr id="15" name="TextBox 14"/>
            <p:cNvSpPr txBox="1"/>
            <p:nvPr/>
          </p:nvSpPr>
          <p:spPr>
            <a:xfrm>
              <a:off x="5658878" y="5373469"/>
              <a:ext cx="970522" cy="646331"/>
            </a:xfrm>
            <a:prstGeom prst="rect">
              <a:avLst/>
            </a:prstGeom>
            <a:noFill/>
          </p:spPr>
          <p:txBody>
            <a:bodyPr wrap="none" rtlCol="0">
              <a:spAutoFit/>
            </a:bodyPr>
            <a:lstStyle/>
            <a:p>
              <a:pPr algn="ctr"/>
              <a:r>
                <a:rPr lang="en-US" b="1" dirty="0">
                  <a:solidFill>
                    <a:srgbClr val="C00000"/>
                  </a:solidFill>
                </a:rPr>
                <a:t>External</a:t>
              </a:r>
            </a:p>
            <a:p>
              <a:pPr algn="ctr"/>
              <a:r>
                <a:rPr lang="en-US" b="1" dirty="0">
                  <a:solidFill>
                    <a:srgbClr val="C00000"/>
                  </a:solidFill>
                </a:rPr>
                <a:t>Firewall</a:t>
              </a:r>
            </a:p>
          </p:txBody>
        </p:sp>
        <p:sp>
          <p:nvSpPr>
            <p:cNvPr id="16" name="TextBox 15"/>
            <p:cNvSpPr txBox="1"/>
            <p:nvPr/>
          </p:nvSpPr>
          <p:spPr>
            <a:xfrm>
              <a:off x="6683254" y="5909846"/>
              <a:ext cx="2355325" cy="338554"/>
            </a:xfrm>
            <a:prstGeom prst="rect">
              <a:avLst/>
            </a:prstGeom>
            <a:noFill/>
          </p:spPr>
          <p:txBody>
            <a:bodyPr wrap="none" rtlCol="0">
              <a:spAutoFit/>
            </a:bodyPr>
            <a:lstStyle>
              <a:defPPr>
                <a:defRPr lang="en-US"/>
              </a:defPPr>
              <a:lvl1pPr algn="ctr">
                <a:defRPr sz="1600"/>
              </a:lvl1pPr>
            </a:lstStyle>
            <a:p>
              <a:r>
                <a:rPr lang="en-US" b="1" dirty="0"/>
                <a:t>Collaborator’s Computers</a:t>
              </a:r>
            </a:p>
          </p:txBody>
        </p:sp>
        <p:cxnSp>
          <p:nvCxnSpPr>
            <p:cNvPr id="17" name="Straight Arrow Connector 16"/>
            <p:cNvCxnSpPr/>
            <p:nvPr/>
          </p:nvCxnSpPr>
          <p:spPr>
            <a:xfrm>
              <a:off x="2057400" y="3810000"/>
              <a:ext cx="1947636" cy="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247621" y="3823838"/>
              <a:ext cx="1457979" cy="0"/>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6689901" y="2150852"/>
              <a:ext cx="349334" cy="3371253"/>
              <a:chOff x="6689901" y="2362200"/>
              <a:chExt cx="349334" cy="2634879"/>
            </a:xfrm>
          </p:grpSpPr>
          <p:cxnSp>
            <p:nvCxnSpPr>
              <p:cNvPr id="25" name="Straight Connector 24"/>
              <p:cNvCxnSpPr/>
              <p:nvPr/>
            </p:nvCxnSpPr>
            <p:spPr>
              <a:xfrm>
                <a:off x="6705600" y="2362200"/>
                <a:ext cx="0" cy="2634879"/>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696974" y="2370826"/>
                <a:ext cx="336198"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689901" y="3668980"/>
                <a:ext cx="336198"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703037" y="4988816"/>
                <a:ext cx="336198"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4096687" y="4866697"/>
              <a:ext cx="896399" cy="523220"/>
            </a:xfrm>
            <a:prstGeom prst="rect">
              <a:avLst/>
            </a:prstGeom>
            <a:solidFill>
              <a:schemeClr val="accent5">
                <a:lumMod val="20000"/>
                <a:lumOff val="80000"/>
              </a:schemeClr>
            </a:solidFill>
          </p:spPr>
          <p:txBody>
            <a:bodyPr wrap="none" rtlCol="0">
              <a:spAutoFit/>
            </a:bodyPr>
            <a:lstStyle/>
            <a:p>
              <a:r>
                <a:rPr lang="en-US" sz="2800" b="1" dirty="0">
                  <a:solidFill>
                    <a:srgbClr val="0070C0"/>
                  </a:solidFill>
                </a:rPr>
                <a:t>DMZ</a:t>
              </a:r>
            </a:p>
          </p:txBody>
        </p:sp>
        <p:sp>
          <p:nvSpPr>
            <p:cNvPr id="21" name="TextBox 20"/>
            <p:cNvSpPr txBox="1"/>
            <p:nvPr/>
          </p:nvSpPr>
          <p:spPr>
            <a:xfrm>
              <a:off x="6715788" y="2629605"/>
              <a:ext cx="2072491" cy="338554"/>
            </a:xfrm>
            <a:prstGeom prst="rect">
              <a:avLst/>
            </a:prstGeom>
            <a:noFill/>
          </p:spPr>
          <p:txBody>
            <a:bodyPr wrap="none" rtlCol="0">
              <a:spAutoFit/>
            </a:bodyPr>
            <a:lstStyle/>
            <a:p>
              <a:pPr algn="ctr"/>
              <a:r>
                <a:rPr lang="en-US" sz="1600" b="1" dirty="0" err="1"/>
                <a:t>Carilion</a:t>
              </a:r>
              <a:r>
                <a:rPr lang="en-US" sz="1600" b="1" dirty="0"/>
                <a:t> Internal Users</a:t>
              </a:r>
            </a:p>
          </p:txBody>
        </p:sp>
        <p:sp>
          <p:nvSpPr>
            <p:cNvPr id="22" name="TextBox 21"/>
            <p:cNvSpPr txBox="1"/>
            <p:nvPr/>
          </p:nvSpPr>
          <p:spPr>
            <a:xfrm>
              <a:off x="6751311" y="4233446"/>
              <a:ext cx="2032609" cy="338554"/>
            </a:xfrm>
            <a:prstGeom prst="rect">
              <a:avLst/>
            </a:prstGeom>
            <a:noFill/>
          </p:spPr>
          <p:txBody>
            <a:bodyPr wrap="none" rtlCol="0">
              <a:spAutoFit/>
            </a:bodyPr>
            <a:lstStyle>
              <a:defPPr>
                <a:defRPr lang="en-US"/>
              </a:defPPr>
              <a:lvl1pPr algn="ctr">
                <a:defRPr sz="1600"/>
              </a:lvl1pPr>
            </a:lstStyle>
            <a:p>
              <a:r>
                <a:rPr lang="en-US" b="1" dirty="0"/>
                <a:t>Affiliated Institutions </a:t>
              </a:r>
            </a:p>
          </p:txBody>
        </p:sp>
        <p:sp>
          <p:nvSpPr>
            <p:cNvPr id="23" name="TextBox 22"/>
            <p:cNvSpPr txBox="1"/>
            <p:nvPr/>
          </p:nvSpPr>
          <p:spPr>
            <a:xfrm>
              <a:off x="724666" y="2415122"/>
              <a:ext cx="1430648" cy="369332"/>
            </a:xfrm>
            <a:prstGeom prst="rect">
              <a:avLst/>
            </a:prstGeom>
            <a:noFill/>
          </p:spPr>
          <p:txBody>
            <a:bodyPr wrap="none" rtlCol="0">
              <a:spAutoFit/>
            </a:bodyPr>
            <a:lstStyle/>
            <a:p>
              <a:r>
                <a:rPr lang="en-US" i="1" dirty="0"/>
                <a:t>Store all data</a:t>
              </a:r>
            </a:p>
          </p:txBody>
        </p:sp>
        <p:sp>
          <p:nvSpPr>
            <p:cNvPr id="24" name="TextBox 23"/>
            <p:cNvSpPr txBox="1"/>
            <p:nvPr/>
          </p:nvSpPr>
          <p:spPr>
            <a:xfrm>
              <a:off x="3539890" y="2422781"/>
              <a:ext cx="2240293" cy="369332"/>
            </a:xfrm>
            <a:prstGeom prst="rect">
              <a:avLst/>
            </a:prstGeom>
            <a:noFill/>
          </p:spPr>
          <p:txBody>
            <a:bodyPr wrap="none" rtlCol="0">
              <a:spAutoFit/>
            </a:bodyPr>
            <a:lstStyle/>
            <a:p>
              <a:r>
                <a:rPr lang="en-US" i="1" dirty="0"/>
                <a:t>Provide user interface</a:t>
              </a:r>
            </a:p>
          </p:txBody>
        </p:sp>
      </p:grpSp>
      <p:sp>
        <p:nvSpPr>
          <p:cNvPr id="3" name="TextBox 2"/>
          <p:cNvSpPr txBox="1"/>
          <p:nvPr/>
        </p:nvSpPr>
        <p:spPr>
          <a:xfrm>
            <a:off x="1999553" y="3197906"/>
            <a:ext cx="1150187" cy="369332"/>
          </a:xfrm>
          <a:prstGeom prst="rect">
            <a:avLst/>
          </a:prstGeom>
          <a:noFill/>
        </p:spPr>
        <p:txBody>
          <a:bodyPr wrap="none" rtlCol="0">
            <a:spAutoFit/>
          </a:bodyPr>
          <a:lstStyle/>
          <a:p>
            <a:r>
              <a:rPr lang="en-US" b="1" dirty="0"/>
              <a:t>encrypted</a:t>
            </a:r>
          </a:p>
        </p:txBody>
      </p:sp>
      <p:sp>
        <p:nvSpPr>
          <p:cNvPr id="29" name="TextBox 28"/>
          <p:cNvSpPr txBox="1"/>
          <p:nvPr/>
        </p:nvSpPr>
        <p:spPr>
          <a:xfrm>
            <a:off x="5259069" y="3224213"/>
            <a:ext cx="1150187" cy="369332"/>
          </a:xfrm>
          <a:prstGeom prst="rect">
            <a:avLst/>
          </a:prstGeom>
          <a:noFill/>
        </p:spPr>
        <p:txBody>
          <a:bodyPr wrap="none" rtlCol="0">
            <a:spAutoFit/>
          </a:bodyPr>
          <a:lstStyle/>
          <a:p>
            <a:r>
              <a:rPr lang="en-US" b="1" dirty="0"/>
              <a:t>encrypted</a:t>
            </a:r>
          </a:p>
        </p:txBody>
      </p:sp>
    </p:spTree>
    <p:extLst>
      <p:ext uri="{BB962C8B-B14F-4D97-AF65-F5344CB8AC3E}">
        <p14:creationId xmlns:p14="http://schemas.microsoft.com/office/powerpoint/2010/main" val="3000024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97"/>
            <a:ext cx="8229600" cy="1143000"/>
          </a:xfrm>
        </p:spPr>
        <p:txBody>
          <a:bodyPr vert="horz" lIns="91440" tIns="45720" rIns="91440" bIns="45720" rtlCol="0" anchor="ctr">
            <a:normAutofit/>
          </a:bodyPr>
          <a:lstStyle/>
          <a:p>
            <a:pPr algn="ctr"/>
            <a:r>
              <a:rPr lang="en-US" sz="4400" dirty="0" err="1">
                <a:solidFill>
                  <a:srgbClr val="00087C"/>
                </a:solidFill>
                <a:latin typeface="+mj-lt"/>
              </a:rPr>
              <a:t>REDCap</a:t>
            </a:r>
            <a:r>
              <a:rPr lang="en-US" sz="4400" dirty="0">
                <a:solidFill>
                  <a:srgbClr val="00087C"/>
                </a:solidFill>
                <a:latin typeface="+mj-lt"/>
              </a:rPr>
              <a:t> Project Types</a:t>
            </a:r>
          </a:p>
        </p:txBody>
      </p:sp>
      <p:sp>
        <p:nvSpPr>
          <p:cNvPr id="3" name="Content Placeholder 2"/>
          <p:cNvSpPr>
            <a:spLocks noGrp="1"/>
          </p:cNvSpPr>
          <p:nvPr>
            <p:ph idx="1"/>
          </p:nvPr>
        </p:nvSpPr>
        <p:spPr>
          <a:xfrm>
            <a:off x="647700" y="1461052"/>
            <a:ext cx="7848600" cy="4436511"/>
          </a:xfrm>
        </p:spPr>
        <p:txBody>
          <a:bodyPr vert="horz" lIns="91440" tIns="45720" rIns="91440" bIns="45720" rtlCol="0">
            <a:normAutofit/>
          </a:bodyPr>
          <a:lstStyle/>
          <a:p>
            <a:pPr lvl="1">
              <a:spcBef>
                <a:spcPts val="1200"/>
              </a:spcBef>
              <a:buFont typeface="Arial" panose="020B0604020202020204" pitchFamily="34" charset="0"/>
              <a:buChar char="•"/>
            </a:pPr>
            <a:r>
              <a:rPr lang="en-US" b="1" dirty="0">
                <a:solidFill>
                  <a:srgbClr val="000793"/>
                </a:solidFill>
                <a:latin typeface="+mj-lt"/>
                <a:ea typeface="+mj-ea"/>
                <a:cs typeface="Arial"/>
              </a:rPr>
              <a:t>Survey</a:t>
            </a:r>
          </a:p>
          <a:p>
            <a:pPr marL="857250" lvl="2" indent="0">
              <a:spcBef>
                <a:spcPts val="1200"/>
              </a:spcBef>
              <a:buNone/>
            </a:pPr>
            <a:r>
              <a:rPr lang="en-US" dirty="0"/>
              <a:t>- Forms to collect data from respondents, typically </a:t>
            </a:r>
            <a:r>
              <a:rPr lang="en-US" i="1" dirty="0"/>
              <a:t>via</a:t>
            </a:r>
            <a:r>
              <a:rPr lang="en-US" dirty="0"/>
              <a:t> emailed links</a:t>
            </a:r>
          </a:p>
          <a:p>
            <a:pPr lvl="1">
              <a:spcBef>
                <a:spcPts val="1200"/>
              </a:spcBef>
              <a:buFont typeface="Arial" panose="020B0604020202020204" pitchFamily="34" charset="0"/>
              <a:buChar char="•"/>
            </a:pPr>
            <a:r>
              <a:rPr lang="en-US" b="1" dirty="0">
                <a:solidFill>
                  <a:srgbClr val="000793"/>
                </a:solidFill>
                <a:latin typeface="+mj-lt"/>
                <a:ea typeface="+mj-ea"/>
                <a:cs typeface="Arial"/>
              </a:rPr>
              <a:t>Traditional project</a:t>
            </a:r>
          </a:p>
          <a:p>
            <a:pPr marL="857250" lvl="2" indent="0">
              <a:spcBef>
                <a:spcPts val="1200"/>
              </a:spcBef>
              <a:buNone/>
            </a:pPr>
            <a:r>
              <a:rPr lang="en-US" dirty="0"/>
              <a:t>- Data entry forms for consistent data collection</a:t>
            </a:r>
          </a:p>
          <a:p>
            <a:pPr lvl="1">
              <a:spcBef>
                <a:spcPts val="1200"/>
              </a:spcBef>
              <a:buFont typeface="Arial" panose="020B0604020202020204" pitchFamily="34" charset="0"/>
              <a:buChar char="•"/>
            </a:pPr>
            <a:r>
              <a:rPr lang="en-US" b="1" dirty="0">
                <a:solidFill>
                  <a:srgbClr val="000793"/>
                </a:solidFill>
                <a:latin typeface="+mj-lt"/>
                <a:ea typeface="+mj-ea"/>
                <a:cs typeface="Arial"/>
              </a:rPr>
              <a:t>Longitudinal Study</a:t>
            </a:r>
          </a:p>
          <a:p>
            <a:pPr marL="857250" lvl="2" indent="0">
              <a:spcBef>
                <a:spcPts val="1200"/>
              </a:spcBef>
              <a:buNone/>
            </a:pPr>
            <a:r>
              <a:rPr lang="en-US" dirty="0"/>
              <a:t>- Data gathered for the same subjects over time</a:t>
            </a:r>
          </a:p>
          <a:p>
            <a:pPr lvl="1">
              <a:spcBef>
                <a:spcPts val="1200"/>
              </a:spcBef>
              <a:buFont typeface="Arial" panose="020B0604020202020204" pitchFamily="34" charset="0"/>
              <a:buChar char="•"/>
            </a:pPr>
            <a:r>
              <a:rPr lang="en-US" b="1" dirty="0">
                <a:solidFill>
                  <a:srgbClr val="000793"/>
                </a:solidFill>
                <a:latin typeface="+mj-lt"/>
                <a:ea typeface="+mj-ea"/>
                <a:cs typeface="Arial"/>
              </a:rPr>
              <a:t>Combination of the above</a:t>
            </a:r>
          </a:p>
          <a:p>
            <a:pPr>
              <a:lnSpc>
                <a:spcPct val="120000"/>
              </a:lnSpc>
              <a:spcBef>
                <a:spcPts val="1200"/>
              </a:spcBef>
              <a:spcAft>
                <a:spcPts val="800"/>
              </a:spcAft>
              <a:buFont typeface="Arial" panose="020B0604020202020204" pitchFamily="34" charset="0"/>
              <a:buChar char="•"/>
            </a:pPr>
            <a:endParaRPr lang="en-US" b="1" dirty="0">
              <a:latin typeface="+mn-lt"/>
            </a:endParaRPr>
          </a:p>
        </p:txBody>
      </p:sp>
    </p:spTree>
    <p:extLst>
      <p:ext uri="{BB962C8B-B14F-4D97-AF65-F5344CB8AC3E}">
        <p14:creationId xmlns:p14="http://schemas.microsoft.com/office/powerpoint/2010/main" val="813738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626" y="60856"/>
            <a:ext cx="8229600" cy="1143000"/>
          </a:xfrm>
        </p:spPr>
        <p:txBody>
          <a:bodyPr>
            <a:normAutofit/>
          </a:bodyPr>
          <a:lstStyle/>
          <a:p>
            <a:pPr algn="ctr"/>
            <a:r>
              <a:rPr lang="en-US" sz="4400" dirty="0">
                <a:solidFill>
                  <a:srgbClr val="00087C"/>
                </a:solidFill>
                <a:latin typeface="+mj-lt"/>
              </a:rPr>
              <a:t>Field Types</a:t>
            </a:r>
          </a:p>
        </p:txBody>
      </p:sp>
      <p:pic>
        <p:nvPicPr>
          <p:cNvPr id="6" name="Content Placeholder 5" descr="test 2 | REDCap - Carilion Clinic"/>
          <p:cNvPicPr>
            <a:picLocks noGrp="1" noChangeAspect="1"/>
          </p:cNvPicPr>
          <p:nvPr>
            <p:ph idx="1"/>
          </p:nvPr>
        </p:nvPicPr>
        <p:blipFill rotWithShape="1">
          <a:blip r:embed="rId2"/>
          <a:srcRect t="12387" r="30139" b="7382"/>
          <a:stretch/>
        </p:blipFill>
        <p:spPr>
          <a:xfrm>
            <a:off x="162340" y="1223994"/>
            <a:ext cx="7740427" cy="4848815"/>
          </a:xfrm>
        </p:spPr>
      </p:pic>
      <p:grpSp>
        <p:nvGrpSpPr>
          <p:cNvPr id="20" name="Group 19"/>
          <p:cNvGrpSpPr/>
          <p:nvPr/>
        </p:nvGrpSpPr>
        <p:grpSpPr>
          <a:xfrm>
            <a:off x="7265504" y="2445026"/>
            <a:ext cx="999531" cy="338554"/>
            <a:chOff x="7265504" y="2445026"/>
            <a:chExt cx="999531" cy="338554"/>
          </a:xfrm>
        </p:grpSpPr>
        <p:sp>
          <p:nvSpPr>
            <p:cNvPr id="7" name="TextBox 6"/>
            <p:cNvSpPr txBox="1"/>
            <p:nvPr/>
          </p:nvSpPr>
          <p:spPr>
            <a:xfrm>
              <a:off x="7732645" y="2445026"/>
              <a:ext cx="532390" cy="338554"/>
            </a:xfrm>
            <a:prstGeom prst="rect">
              <a:avLst/>
            </a:prstGeom>
            <a:noFill/>
          </p:spPr>
          <p:txBody>
            <a:bodyPr wrap="none" rtlCol="0">
              <a:spAutoFit/>
            </a:bodyPr>
            <a:lstStyle/>
            <a:p>
              <a:r>
                <a:rPr lang="en-US" sz="1600" b="1" dirty="0">
                  <a:solidFill>
                    <a:srgbClr val="00087C"/>
                  </a:solidFill>
                </a:rPr>
                <a:t>Text</a:t>
              </a:r>
            </a:p>
          </p:txBody>
        </p:sp>
        <p:cxnSp>
          <p:nvCxnSpPr>
            <p:cNvPr id="11" name="Straight Arrow Connector 10"/>
            <p:cNvCxnSpPr>
              <a:stCxn id="7" idx="1"/>
            </p:cNvCxnSpPr>
            <p:nvPr/>
          </p:nvCxnSpPr>
          <p:spPr>
            <a:xfrm flipH="1">
              <a:off x="7265504" y="2614303"/>
              <a:ext cx="46714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55" name="Group 54"/>
          <p:cNvGrpSpPr/>
          <p:nvPr/>
        </p:nvGrpSpPr>
        <p:grpSpPr>
          <a:xfrm>
            <a:off x="6639339" y="2718248"/>
            <a:ext cx="1299817" cy="338554"/>
            <a:chOff x="6639339" y="2718248"/>
            <a:chExt cx="1299817" cy="338554"/>
          </a:xfrm>
        </p:grpSpPr>
        <p:sp>
          <p:nvSpPr>
            <p:cNvPr id="8" name="TextBox 7"/>
            <p:cNvSpPr txBox="1"/>
            <p:nvPr/>
          </p:nvSpPr>
          <p:spPr>
            <a:xfrm>
              <a:off x="7354957" y="2718248"/>
              <a:ext cx="584199" cy="338554"/>
            </a:xfrm>
            <a:prstGeom prst="rect">
              <a:avLst/>
            </a:prstGeom>
            <a:noFill/>
          </p:spPr>
          <p:txBody>
            <a:bodyPr wrap="none" rtlCol="0">
              <a:spAutoFit/>
            </a:bodyPr>
            <a:lstStyle/>
            <a:p>
              <a:r>
                <a:rPr lang="en-US" sz="1600" b="1" dirty="0">
                  <a:solidFill>
                    <a:srgbClr val="C00000"/>
                  </a:solidFill>
                </a:rPr>
                <a:t>Date</a:t>
              </a:r>
            </a:p>
          </p:txBody>
        </p:sp>
        <p:cxnSp>
          <p:nvCxnSpPr>
            <p:cNvPr id="13" name="Straight Arrow Connector 12"/>
            <p:cNvCxnSpPr>
              <a:stCxn id="8" idx="1"/>
            </p:cNvCxnSpPr>
            <p:nvPr/>
          </p:nvCxnSpPr>
          <p:spPr>
            <a:xfrm flipH="1">
              <a:off x="6639339" y="2887525"/>
              <a:ext cx="715618"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grpSp>
        <p:nvGrpSpPr>
          <p:cNvPr id="56" name="Group 55"/>
          <p:cNvGrpSpPr/>
          <p:nvPr/>
        </p:nvGrpSpPr>
        <p:grpSpPr>
          <a:xfrm>
            <a:off x="7091567" y="3011172"/>
            <a:ext cx="1775091" cy="338554"/>
            <a:chOff x="7091567" y="3011172"/>
            <a:chExt cx="1775091" cy="338554"/>
          </a:xfrm>
        </p:grpSpPr>
        <p:sp>
          <p:nvSpPr>
            <p:cNvPr id="9" name="TextBox 8"/>
            <p:cNvSpPr txBox="1"/>
            <p:nvPr/>
          </p:nvSpPr>
          <p:spPr>
            <a:xfrm>
              <a:off x="7370351" y="3011172"/>
              <a:ext cx="1496307" cy="338554"/>
            </a:xfrm>
            <a:prstGeom prst="rect">
              <a:avLst/>
            </a:prstGeom>
            <a:noFill/>
          </p:spPr>
          <p:txBody>
            <a:bodyPr wrap="none" rtlCol="0">
              <a:spAutoFit/>
            </a:bodyPr>
            <a:lstStyle/>
            <a:p>
              <a:r>
                <a:rPr lang="en-US" sz="1600" b="1" dirty="0">
                  <a:solidFill>
                    <a:srgbClr val="00087C"/>
                  </a:solidFill>
                </a:rPr>
                <a:t>Calculated field</a:t>
              </a:r>
            </a:p>
          </p:txBody>
        </p:sp>
        <p:cxnSp>
          <p:nvCxnSpPr>
            <p:cNvPr id="16" name="Straight Arrow Connector 15"/>
            <p:cNvCxnSpPr>
              <a:stCxn id="9" idx="1"/>
            </p:cNvCxnSpPr>
            <p:nvPr/>
          </p:nvCxnSpPr>
          <p:spPr>
            <a:xfrm flipH="1">
              <a:off x="7091567" y="3180449"/>
              <a:ext cx="27878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7516745" y="3284394"/>
            <a:ext cx="1344303" cy="338554"/>
            <a:chOff x="7265505" y="2445026"/>
            <a:chExt cx="1344303" cy="338554"/>
          </a:xfrm>
        </p:grpSpPr>
        <p:sp>
          <p:nvSpPr>
            <p:cNvPr id="22" name="TextBox 21"/>
            <p:cNvSpPr txBox="1"/>
            <p:nvPr/>
          </p:nvSpPr>
          <p:spPr>
            <a:xfrm>
              <a:off x="7732645" y="2445026"/>
              <a:ext cx="877163" cy="338554"/>
            </a:xfrm>
            <a:prstGeom prst="rect">
              <a:avLst/>
            </a:prstGeom>
            <a:noFill/>
          </p:spPr>
          <p:txBody>
            <a:bodyPr wrap="none" rtlCol="0">
              <a:spAutoFit/>
            </a:bodyPr>
            <a:lstStyle/>
            <a:p>
              <a:r>
                <a:rPr lang="en-US" sz="1600" b="1" dirty="0">
                  <a:solidFill>
                    <a:srgbClr val="C00000"/>
                  </a:solidFill>
                </a:rPr>
                <a:t>Phone #</a:t>
              </a:r>
            </a:p>
          </p:txBody>
        </p:sp>
        <p:cxnSp>
          <p:nvCxnSpPr>
            <p:cNvPr id="23" name="Straight Arrow Connector 22"/>
            <p:cNvCxnSpPr>
              <a:stCxn id="22" idx="1"/>
            </p:cNvCxnSpPr>
            <p:nvPr/>
          </p:nvCxnSpPr>
          <p:spPr>
            <a:xfrm flipH="1">
              <a:off x="7265505" y="2614303"/>
              <a:ext cx="467140"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grpSp>
        <p:nvGrpSpPr>
          <p:cNvPr id="24" name="Group 23"/>
          <p:cNvGrpSpPr/>
          <p:nvPr/>
        </p:nvGrpSpPr>
        <p:grpSpPr>
          <a:xfrm>
            <a:off x="7385280" y="3624689"/>
            <a:ext cx="1118280" cy="338554"/>
            <a:chOff x="7265505" y="2445026"/>
            <a:chExt cx="1118280" cy="338554"/>
          </a:xfrm>
        </p:grpSpPr>
        <p:sp>
          <p:nvSpPr>
            <p:cNvPr id="25" name="TextBox 24"/>
            <p:cNvSpPr txBox="1"/>
            <p:nvPr/>
          </p:nvSpPr>
          <p:spPr>
            <a:xfrm>
              <a:off x="7732645" y="2445026"/>
              <a:ext cx="651140" cy="338554"/>
            </a:xfrm>
            <a:prstGeom prst="rect">
              <a:avLst/>
            </a:prstGeom>
            <a:noFill/>
          </p:spPr>
          <p:txBody>
            <a:bodyPr wrap="none" rtlCol="0">
              <a:spAutoFit/>
            </a:bodyPr>
            <a:lstStyle/>
            <a:p>
              <a:r>
                <a:rPr lang="en-US" sz="1600" b="1" dirty="0">
                  <a:solidFill>
                    <a:srgbClr val="00087C"/>
                  </a:solidFill>
                </a:rPr>
                <a:t>Email</a:t>
              </a:r>
            </a:p>
          </p:txBody>
        </p:sp>
        <p:cxnSp>
          <p:nvCxnSpPr>
            <p:cNvPr id="26" name="Straight Arrow Connector 25"/>
            <p:cNvCxnSpPr>
              <a:stCxn id="25" idx="1"/>
            </p:cNvCxnSpPr>
            <p:nvPr/>
          </p:nvCxnSpPr>
          <p:spPr>
            <a:xfrm flipH="1">
              <a:off x="7265505" y="2614303"/>
              <a:ext cx="4671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6708912" y="3916644"/>
            <a:ext cx="1746920" cy="584775"/>
            <a:chOff x="7431620" y="2445026"/>
            <a:chExt cx="1746920" cy="584775"/>
          </a:xfrm>
        </p:grpSpPr>
        <p:sp>
          <p:nvSpPr>
            <p:cNvPr id="28" name="TextBox 27"/>
            <p:cNvSpPr txBox="1"/>
            <p:nvPr/>
          </p:nvSpPr>
          <p:spPr>
            <a:xfrm>
              <a:off x="7732645" y="2445026"/>
              <a:ext cx="1445895" cy="584775"/>
            </a:xfrm>
            <a:prstGeom prst="rect">
              <a:avLst/>
            </a:prstGeom>
            <a:noFill/>
          </p:spPr>
          <p:txBody>
            <a:bodyPr wrap="square" rtlCol="0">
              <a:spAutoFit/>
            </a:bodyPr>
            <a:lstStyle/>
            <a:p>
              <a:r>
                <a:rPr lang="en-US" sz="1600" b="1" dirty="0">
                  <a:solidFill>
                    <a:srgbClr val="C00000"/>
                  </a:solidFill>
                </a:rPr>
                <a:t>Choice: radio button</a:t>
              </a:r>
            </a:p>
          </p:txBody>
        </p:sp>
        <p:cxnSp>
          <p:nvCxnSpPr>
            <p:cNvPr id="29" name="Straight Arrow Connector 28"/>
            <p:cNvCxnSpPr>
              <a:stCxn id="28" idx="1"/>
            </p:cNvCxnSpPr>
            <p:nvPr/>
          </p:nvCxnSpPr>
          <p:spPr>
            <a:xfrm flipH="1">
              <a:off x="7431620" y="2737414"/>
              <a:ext cx="301025"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grpSp>
        <p:nvGrpSpPr>
          <p:cNvPr id="30" name="Group 29"/>
          <p:cNvGrpSpPr/>
          <p:nvPr/>
        </p:nvGrpSpPr>
        <p:grpSpPr>
          <a:xfrm>
            <a:off x="7370351" y="4512432"/>
            <a:ext cx="1421296" cy="584775"/>
            <a:chOff x="7533861" y="2445026"/>
            <a:chExt cx="1421296" cy="584775"/>
          </a:xfrm>
        </p:grpSpPr>
        <p:sp>
          <p:nvSpPr>
            <p:cNvPr id="31" name="TextBox 30"/>
            <p:cNvSpPr txBox="1"/>
            <p:nvPr/>
          </p:nvSpPr>
          <p:spPr>
            <a:xfrm>
              <a:off x="7732645" y="2445026"/>
              <a:ext cx="1222512" cy="584775"/>
            </a:xfrm>
            <a:prstGeom prst="rect">
              <a:avLst/>
            </a:prstGeom>
            <a:noFill/>
          </p:spPr>
          <p:txBody>
            <a:bodyPr wrap="square" rtlCol="0">
              <a:spAutoFit/>
            </a:bodyPr>
            <a:lstStyle/>
            <a:p>
              <a:r>
                <a:rPr lang="en-US" sz="1600" b="1" dirty="0">
                  <a:solidFill>
                    <a:srgbClr val="00087C"/>
                  </a:solidFill>
                </a:rPr>
                <a:t>Choice: drop down</a:t>
              </a:r>
            </a:p>
          </p:txBody>
        </p:sp>
        <p:cxnSp>
          <p:nvCxnSpPr>
            <p:cNvPr id="32" name="Straight Arrow Connector 31"/>
            <p:cNvCxnSpPr>
              <a:stCxn id="31" idx="1"/>
            </p:cNvCxnSpPr>
            <p:nvPr/>
          </p:nvCxnSpPr>
          <p:spPr>
            <a:xfrm flipH="1" flipV="1">
              <a:off x="7533861" y="2637574"/>
              <a:ext cx="198784" cy="998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62" name="Group 61"/>
          <p:cNvGrpSpPr/>
          <p:nvPr/>
        </p:nvGrpSpPr>
        <p:grpSpPr>
          <a:xfrm>
            <a:off x="6380923" y="5044916"/>
            <a:ext cx="2763073" cy="859001"/>
            <a:chOff x="6380923" y="5044916"/>
            <a:chExt cx="2763073" cy="859001"/>
          </a:xfrm>
        </p:grpSpPr>
        <p:grpSp>
          <p:nvGrpSpPr>
            <p:cNvPr id="33" name="Group 32"/>
            <p:cNvGrpSpPr/>
            <p:nvPr/>
          </p:nvGrpSpPr>
          <p:grpSpPr>
            <a:xfrm>
              <a:off x="6510131" y="5072919"/>
              <a:ext cx="2633865" cy="830998"/>
              <a:chOff x="6641915" y="2445026"/>
              <a:chExt cx="3281700" cy="194510"/>
            </a:xfrm>
          </p:grpSpPr>
          <p:sp>
            <p:nvSpPr>
              <p:cNvPr id="34" name="TextBox 33"/>
              <p:cNvSpPr txBox="1"/>
              <p:nvPr/>
            </p:nvSpPr>
            <p:spPr>
              <a:xfrm>
                <a:off x="6889589" y="2445026"/>
                <a:ext cx="3034026" cy="194510"/>
              </a:xfrm>
              <a:prstGeom prst="rect">
                <a:avLst/>
              </a:prstGeom>
              <a:noFill/>
            </p:spPr>
            <p:txBody>
              <a:bodyPr wrap="square" rtlCol="0">
                <a:spAutoFit/>
              </a:bodyPr>
              <a:lstStyle/>
              <a:p>
                <a:r>
                  <a:rPr lang="en-US" sz="1600" b="1" dirty="0">
                    <a:solidFill>
                      <a:srgbClr val="C00000"/>
                    </a:solidFill>
                  </a:rPr>
                  <a:t>Hidden question: only appear if the above answer is ‘Female’</a:t>
                </a:r>
              </a:p>
            </p:txBody>
          </p:sp>
          <p:cxnSp>
            <p:nvCxnSpPr>
              <p:cNvPr id="35" name="Straight Arrow Connector 34"/>
              <p:cNvCxnSpPr>
                <a:stCxn id="34" idx="1"/>
              </p:cNvCxnSpPr>
              <p:nvPr/>
            </p:nvCxnSpPr>
            <p:spPr>
              <a:xfrm flipH="1">
                <a:off x="6641915" y="2542281"/>
                <a:ext cx="247674" cy="9103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cxnSp>
          <p:nvCxnSpPr>
            <p:cNvPr id="40" name="Straight Arrow Connector 39"/>
            <p:cNvCxnSpPr>
              <a:stCxn id="34" idx="1"/>
            </p:cNvCxnSpPr>
            <p:nvPr/>
          </p:nvCxnSpPr>
          <p:spPr>
            <a:xfrm flipH="1" flipV="1">
              <a:off x="6380923" y="5044916"/>
              <a:ext cx="327989" cy="44350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grpSp>
        <p:nvGrpSpPr>
          <p:cNvPr id="61" name="Group 60"/>
          <p:cNvGrpSpPr/>
          <p:nvPr/>
        </p:nvGrpSpPr>
        <p:grpSpPr>
          <a:xfrm>
            <a:off x="7653131" y="2134442"/>
            <a:ext cx="1436371" cy="338554"/>
            <a:chOff x="7653131" y="2134442"/>
            <a:chExt cx="1436371" cy="338554"/>
          </a:xfrm>
        </p:grpSpPr>
        <p:sp>
          <p:nvSpPr>
            <p:cNvPr id="58" name="TextBox 57"/>
            <p:cNvSpPr txBox="1"/>
            <p:nvPr/>
          </p:nvSpPr>
          <p:spPr>
            <a:xfrm>
              <a:off x="7902767" y="2134442"/>
              <a:ext cx="1186735" cy="338554"/>
            </a:xfrm>
            <a:prstGeom prst="rect">
              <a:avLst/>
            </a:prstGeom>
            <a:noFill/>
          </p:spPr>
          <p:txBody>
            <a:bodyPr wrap="none" rtlCol="0">
              <a:spAutoFit/>
            </a:bodyPr>
            <a:lstStyle/>
            <a:p>
              <a:r>
                <a:rPr lang="en-US" sz="1600" b="1" dirty="0">
                  <a:solidFill>
                    <a:srgbClr val="C00000"/>
                  </a:solidFill>
                </a:rPr>
                <a:t>Attachment</a:t>
              </a:r>
            </a:p>
          </p:txBody>
        </p:sp>
        <p:cxnSp>
          <p:nvCxnSpPr>
            <p:cNvPr id="59" name="Straight Arrow Connector 58"/>
            <p:cNvCxnSpPr>
              <a:stCxn id="58" idx="1"/>
            </p:cNvCxnSpPr>
            <p:nvPr/>
          </p:nvCxnSpPr>
          <p:spPr>
            <a:xfrm flipH="1" flipV="1">
              <a:off x="7653131" y="2166730"/>
              <a:ext cx="249636" cy="13698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4037713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994"/>
            <a:ext cx="8229600" cy="1143000"/>
          </a:xfrm>
        </p:spPr>
        <p:txBody>
          <a:bodyPr>
            <a:normAutofit/>
          </a:bodyPr>
          <a:lstStyle/>
          <a:p>
            <a:pPr algn="ctr"/>
            <a:r>
              <a:rPr lang="en-US" sz="4400" dirty="0">
                <a:solidFill>
                  <a:srgbClr val="00087C"/>
                </a:solidFill>
                <a:latin typeface="+mj-lt"/>
              </a:rPr>
              <a:t>Matrix</a:t>
            </a:r>
          </a:p>
        </p:txBody>
      </p:sp>
      <p:sp>
        <p:nvSpPr>
          <p:cNvPr id="3" name="Content Placeholder 2"/>
          <p:cNvSpPr>
            <a:spLocks noGrp="1"/>
          </p:cNvSpPr>
          <p:nvPr>
            <p:ph idx="1"/>
          </p:nvPr>
        </p:nvSpPr>
        <p:spPr/>
        <p:txBody>
          <a:bodyPr/>
          <a:lstStyle/>
          <a:p>
            <a:endParaRPr lang="en-US"/>
          </a:p>
        </p:txBody>
      </p:sp>
      <p:pic>
        <p:nvPicPr>
          <p:cNvPr id="1026" name="Picture 2" descr="Image result for redcap surv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288" y="1243872"/>
            <a:ext cx="8112511" cy="4906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086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006"/>
            <a:ext cx="8229600" cy="1143000"/>
          </a:xfrm>
        </p:spPr>
        <p:txBody>
          <a:bodyPr>
            <a:normAutofit/>
          </a:bodyPr>
          <a:lstStyle/>
          <a:p>
            <a:pPr algn="ctr"/>
            <a:r>
              <a:rPr lang="en-US" sz="4400" dirty="0">
                <a:solidFill>
                  <a:srgbClr val="00087C"/>
                </a:solidFill>
                <a:latin typeface="+mj-lt"/>
              </a:rPr>
              <a:t>Survey Distribution Methods</a:t>
            </a:r>
          </a:p>
        </p:txBody>
      </p:sp>
      <p:sp>
        <p:nvSpPr>
          <p:cNvPr id="3" name="Content Placeholder 2"/>
          <p:cNvSpPr>
            <a:spLocks noGrp="1"/>
          </p:cNvSpPr>
          <p:nvPr>
            <p:ph idx="1"/>
          </p:nvPr>
        </p:nvSpPr>
        <p:spPr>
          <a:xfrm>
            <a:off x="838200" y="1441525"/>
            <a:ext cx="7848600" cy="4684638"/>
          </a:xfrm>
        </p:spPr>
        <p:txBody>
          <a:bodyPr>
            <a:normAutofit/>
          </a:bodyPr>
          <a:lstStyle/>
          <a:p>
            <a:pPr>
              <a:lnSpc>
                <a:spcPct val="120000"/>
              </a:lnSpc>
              <a:spcBef>
                <a:spcPts val="0"/>
              </a:spcBef>
              <a:spcAft>
                <a:spcPts val="2400"/>
              </a:spcAft>
            </a:pPr>
            <a:r>
              <a:rPr lang="en-US" dirty="0">
                <a:latin typeface="+mn-lt"/>
              </a:rPr>
              <a:t>Email invite</a:t>
            </a:r>
          </a:p>
          <a:p>
            <a:pPr>
              <a:lnSpc>
                <a:spcPct val="120000"/>
              </a:lnSpc>
              <a:spcBef>
                <a:spcPts val="0"/>
              </a:spcBef>
              <a:spcAft>
                <a:spcPts val="2400"/>
              </a:spcAft>
            </a:pPr>
            <a:r>
              <a:rPr lang="en-US" dirty="0">
                <a:latin typeface="+mn-lt"/>
              </a:rPr>
              <a:t>Public survey link</a:t>
            </a:r>
          </a:p>
          <a:p>
            <a:pPr>
              <a:lnSpc>
                <a:spcPct val="120000"/>
              </a:lnSpc>
              <a:spcBef>
                <a:spcPts val="0"/>
              </a:spcBef>
              <a:spcAft>
                <a:spcPts val="2400"/>
              </a:spcAft>
            </a:pPr>
            <a:r>
              <a:rPr lang="en-US" dirty="0">
                <a:latin typeface="+mn-lt"/>
              </a:rPr>
              <a:t>Embed survey on website</a:t>
            </a:r>
          </a:p>
          <a:p>
            <a:pPr>
              <a:lnSpc>
                <a:spcPct val="120000"/>
              </a:lnSpc>
              <a:spcBef>
                <a:spcPts val="0"/>
              </a:spcBef>
              <a:spcAft>
                <a:spcPts val="2400"/>
              </a:spcAft>
            </a:pPr>
            <a:r>
              <a:rPr lang="en-US" dirty="0">
                <a:latin typeface="+mn-lt"/>
              </a:rPr>
              <a:t>QR code</a:t>
            </a:r>
          </a:p>
        </p:txBody>
      </p:sp>
    </p:spTree>
    <p:extLst>
      <p:ext uri="{BB962C8B-B14F-4D97-AF65-F5344CB8AC3E}">
        <p14:creationId xmlns:p14="http://schemas.microsoft.com/office/powerpoint/2010/main" val="2415501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346"/>
            <a:ext cx="8229600" cy="1143000"/>
          </a:xfrm>
        </p:spPr>
        <p:txBody>
          <a:bodyPr vert="horz" lIns="91440" tIns="45720" rIns="91440" bIns="45720" rtlCol="0" anchor="ctr">
            <a:normAutofit/>
          </a:bodyPr>
          <a:lstStyle/>
          <a:p>
            <a:pPr algn="ctr"/>
            <a:r>
              <a:rPr lang="en-US" sz="4400" dirty="0">
                <a:solidFill>
                  <a:srgbClr val="00087C"/>
                </a:solidFill>
                <a:latin typeface="+mj-lt"/>
              </a:rPr>
              <a:t>Our Mission</a:t>
            </a:r>
          </a:p>
        </p:txBody>
      </p:sp>
      <p:sp>
        <p:nvSpPr>
          <p:cNvPr id="3" name="Content Placeholder 2"/>
          <p:cNvSpPr>
            <a:spLocks noGrp="1"/>
          </p:cNvSpPr>
          <p:nvPr>
            <p:ph idx="1"/>
          </p:nvPr>
        </p:nvSpPr>
        <p:spPr>
          <a:xfrm>
            <a:off x="457200" y="1447800"/>
            <a:ext cx="8458200" cy="4525963"/>
          </a:xfrm>
        </p:spPr>
        <p:txBody>
          <a:bodyPr>
            <a:noAutofit/>
          </a:bodyPr>
          <a:lstStyle/>
          <a:p>
            <a:pPr marL="0" indent="0">
              <a:spcBef>
                <a:spcPts val="800"/>
              </a:spcBef>
              <a:buNone/>
            </a:pPr>
            <a:r>
              <a:rPr lang="en-US" sz="3600" b="1" dirty="0">
                <a:latin typeface="+mn-lt"/>
              </a:rPr>
              <a:t>To provide consultative services to further research, QA/QI projects and grants of Carilion Clinic and our collaborative partners</a:t>
            </a:r>
          </a:p>
        </p:txBody>
      </p:sp>
    </p:spTree>
    <p:extLst>
      <p:ext uri="{BB962C8B-B14F-4D97-AF65-F5344CB8AC3E}">
        <p14:creationId xmlns:p14="http://schemas.microsoft.com/office/powerpoint/2010/main" val="2957293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994"/>
            <a:ext cx="8229600" cy="1143000"/>
          </a:xfrm>
        </p:spPr>
        <p:txBody>
          <a:bodyPr>
            <a:normAutofit/>
          </a:bodyPr>
          <a:lstStyle/>
          <a:p>
            <a:pPr algn="ctr"/>
            <a:r>
              <a:rPr lang="en-US" sz="4400" dirty="0">
                <a:solidFill>
                  <a:srgbClr val="00087C"/>
                </a:solidFill>
                <a:latin typeface="+mj-lt"/>
              </a:rPr>
              <a:t>Analyzing Results</a:t>
            </a:r>
          </a:p>
        </p:txBody>
      </p:sp>
      <p:pic>
        <p:nvPicPr>
          <p:cNvPr id="4" name="Content Placeholder 3" descr="Carilion Nursing Research Fellowship Survey | REDCap - Carilion Clinic"/>
          <p:cNvPicPr>
            <a:picLocks noGrp="1" noChangeAspect="1"/>
          </p:cNvPicPr>
          <p:nvPr>
            <p:ph idx="1"/>
          </p:nvPr>
        </p:nvPicPr>
        <p:blipFill rotWithShape="1">
          <a:blip r:embed="rId2"/>
          <a:srcRect l="12895" t="13536" r="52976"/>
          <a:stretch/>
        </p:blipFill>
        <p:spPr>
          <a:xfrm>
            <a:off x="828338" y="1223994"/>
            <a:ext cx="3388659" cy="4682712"/>
          </a:xfrm>
        </p:spPr>
      </p:pic>
      <p:sp>
        <p:nvSpPr>
          <p:cNvPr id="5" name="TextBox 4"/>
          <p:cNvSpPr txBox="1"/>
          <p:nvPr/>
        </p:nvSpPr>
        <p:spPr>
          <a:xfrm>
            <a:off x="4661568" y="1343419"/>
            <a:ext cx="3786692" cy="4665893"/>
          </a:xfrm>
          <a:prstGeom prst="rect">
            <a:avLst/>
          </a:prstGeom>
          <a:noFill/>
        </p:spPr>
        <p:txBody>
          <a:bodyPr wrap="square" rtlCol="0">
            <a:spAutoFit/>
          </a:bodyPr>
          <a:lstStyle/>
          <a:p>
            <a:pPr marL="342900" indent="-342900">
              <a:lnSpc>
                <a:spcPct val="120000"/>
              </a:lnSpc>
              <a:spcAft>
                <a:spcPts val="800"/>
              </a:spcAft>
              <a:buFont typeface="Arial"/>
              <a:buChar char="•"/>
            </a:pPr>
            <a:r>
              <a:rPr lang="en-US" sz="3600" dirty="0">
                <a:solidFill>
                  <a:schemeClr val="tx1">
                    <a:lumMod val="85000"/>
                    <a:lumOff val="15000"/>
                  </a:schemeClr>
                </a:solidFill>
                <a:cs typeface="Arial"/>
              </a:rPr>
              <a:t>Descriptive</a:t>
            </a:r>
          </a:p>
          <a:p>
            <a:pPr marL="342900" indent="-342900">
              <a:lnSpc>
                <a:spcPct val="120000"/>
              </a:lnSpc>
              <a:spcAft>
                <a:spcPts val="800"/>
              </a:spcAft>
              <a:buFont typeface="Arial"/>
              <a:buChar char="•"/>
            </a:pPr>
            <a:endParaRPr lang="en-US" sz="3600" dirty="0">
              <a:solidFill>
                <a:schemeClr val="tx1">
                  <a:lumMod val="85000"/>
                  <a:lumOff val="15000"/>
                </a:schemeClr>
              </a:solidFill>
              <a:cs typeface="Arial"/>
            </a:endParaRPr>
          </a:p>
          <a:p>
            <a:pPr marL="342900" indent="-342900">
              <a:lnSpc>
                <a:spcPct val="120000"/>
              </a:lnSpc>
              <a:spcAft>
                <a:spcPts val="800"/>
              </a:spcAft>
              <a:buFont typeface="Arial"/>
              <a:buChar char="•"/>
            </a:pPr>
            <a:r>
              <a:rPr lang="en-US" sz="3600" dirty="0">
                <a:solidFill>
                  <a:schemeClr val="tx1">
                    <a:lumMod val="85000"/>
                    <a:lumOff val="15000"/>
                  </a:schemeClr>
                </a:solidFill>
                <a:cs typeface="Arial"/>
              </a:rPr>
              <a:t>Export to Excel, R, SAS, SPSS, Stata for further analysis</a:t>
            </a:r>
          </a:p>
          <a:p>
            <a:endParaRPr lang="en-US" sz="2000" dirty="0"/>
          </a:p>
        </p:txBody>
      </p:sp>
    </p:spTree>
    <p:extLst>
      <p:ext uri="{BB962C8B-B14F-4D97-AF65-F5344CB8AC3E}">
        <p14:creationId xmlns:p14="http://schemas.microsoft.com/office/powerpoint/2010/main" val="3743665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855"/>
            <a:ext cx="8229600" cy="1143000"/>
          </a:xfrm>
        </p:spPr>
        <p:txBody>
          <a:bodyPr vert="horz" lIns="91440" tIns="45720" rIns="91440" bIns="45720" rtlCol="0" anchor="ctr">
            <a:normAutofit/>
          </a:bodyPr>
          <a:lstStyle/>
          <a:p>
            <a:pPr algn="ctr"/>
            <a:r>
              <a:rPr lang="en-US" sz="4400" dirty="0" err="1">
                <a:solidFill>
                  <a:srgbClr val="00087C"/>
                </a:solidFill>
                <a:latin typeface="+mj-lt"/>
              </a:rPr>
              <a:t>REDCap</a:t>
            </a:r>
            <a:r>
              <a:rPr lang="en-US" sz="4400" dirty="0">
                <a:solidFill>
                  <a:srgbClr val="00087C"/>
                </a:solidFill>
                <a:latin typeface="+mj-lt"/>
              </a:rPr>
              <a:t> Data Sharing</a:t>
            </a:r>
          </a:p>
        </p:txBody>
      </p:sp>
      <p:sp>
        <p:nvSpPr>
          <p:cNvPr id="23" name="TextBox 22"/>
          <p:cNvSpPr txBox="1"/>
          <p:nvPr/>
        </p:nvSpPr>
        <p:spPr>
          <a:xfrm>
            <a:off x="2231664" y="1859741"/>
            <a:ext cx="4730077" cy="523220"/>
          </a:xfrm>
          <a:prstGeom prst="rect">
            <a:avLst/>
          </a:prstGeom>
          <a:noFill/>
        </p:spPr>
        <p:txBody>
          <a:bodyPr wrap="none" rtlCol="0">
            <a:spAutoFit/>
          </a:bodyPr>
          <a:lstStyle/>
          <a:p>
            <a:r>
              <a:rPr lang="en-US" sz="2800" b="1" dirty="0"/>
              <a:t>Collective Data (de-identified)</a:t>
            </a:r>
          </a:p>
        </p:txBody>
      </p:sp>
      <p:cxnSp>
        <p:nvCxnSpPr>
          <p:cNvPr id="28" name="Straight Connector 27"/>
          <p:cNvCxnSpPr>
            <a:stCxn id="37" idx="0"/>
            <a:endCxn id="23" idx="2"/>
          </p:cNvCxnSpPr>
          <p:nvPr/>
        </p:nvCxnSpPr>
        <p:spPr>
          <a:xfrm flipH="1" flipV="1">
            <a:off x="4596703" y="2382961"/>
            <a:ext cx="149" cy="469576"/>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grpSp>
        <p:nvGrpSpPr>
          <p:cNvPr id="33" name="Group 32"/>
          <p:cNvGrpSpPr/>
          <p:nvPr/>
        </p:nvGrpSpPr>
        <p:grpSpPr>
          <a:xfrm>
            <a:off x="327993" y="3652812"/>
            <a:ext cx="2792901" cy="1807092"/>
            <a:chOff x="616224" y="3553414"/>
            <a:chExt cx="2792901" cy="1807092"/>
          </a:xfrm>
        </p:grpSpPr>
        <p:sp>
          <p:nvSpPr>
            <p:cNvPr id="8" name="Flowchart: Multidocument 7"/>
            <p:cNvSpPr/>
            <p:nvPr/>
          </p:nvSpPr>
          <p:spPr>
            <a:xfrm>
              <a:off x="1222517" y="4108173"/>
              <a:ext cx="1749287" cy="1073426"/>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solidFill>
                </a:rPr>
                <a:t>Carilion</a:t>
              </a:r>
              <a:r>
                <a:rPr lang="en-US" dirty="0">
                  <a:solidFill>
                    <a:schemeClr val="tx1"/>
                  </a:solidFill>
                </a:rPr>
                <a:t> Data</a:t>
              </a:r>
            </a:p>
          </p:txBody>
        </p:sp>
        <p:sp>
          <p:nvSpPr>
            <p:cNvPr id="10" name="TextBox 9"/>
            <p:cNvSpPr txBox="1"/>
            <p:nvPr/>
          </p:nvSpPr>
          <p:spPr>
            <a:xfrm>
              <a:off x="1370574" y="3669444"/>
              <a:ext cx="1409360" cy="369332"/>
            </a:xfrm>
            <a:prstGeom prst="rect">
              <a:avLst/>
            </a:prstGeom>
            <a:noFill/>
          </p:spPr>
          <p:txBody>
            <a:bodyPr wrap="none" rtlCol="0">
              <a:spAutoFit/>
            </a:bodyPr>
            <a:lstStyle/>
            <a:p>
              <a:r>
                <a:rPr lang="en-US" b="1" dirty="0" err="1">
                  <a:solidFill>
                    <a:srgbClr val="00087C"/>
                  </a:solidFill>
                </a:rPr>
                <a:t>Carilion</a:t>
              </a:r>
              <a:r>
                <a:rPr lang="en-US" b="1" dirty="0">
                  <a:solidFill>
                    <a:srgbClr val="00087C"/>
                  </a:solidFill>
                </a:rPr>
                <a:t> User</a:t>
              </a:r>
            </a:p>
          </p:txBody>
        </p:sp>
        <p:sp>
          <p:nvSpPr>
            <p:cNvPr id="31" name="Oval 30"/>
            <p:cNvSpPr/>
            <p:nvPr/>
          </p:nvSpPr>
          <p:spPr>
            <a:xfrm>
              <a:off x="616224" y="3553414"/>
              <a:ext cx="2792901" cy="1807092"/>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3157334" y="3640769"/>
            <a:ext cx="2792901" cy="1807092"/>
            <a:chOff x="3445565" y="3491676"/>
            <a:chExt cx="2792901" cy="1807092"/>
          </a:xfrm>
        </p:grpSpPr>
        <p:sp>
          <p:nvSpPr>
            <p:cNvPr id="11" name="Flowchart: Multidocument 10"/>
            <p:cNvSpPr/>
            <p:nvPr/>
          </p:nvSpPr>
          <p:spPr>
            <a:xfrm>
              <a:off x="4088303" y="4038776"/>
              <a:ext cx="1815547" cy="1073426"/>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Collaborator 1 Data</a:t>
              </a:r>
            </a:p>
          </p:txBody>
        </p:sp>
        <p:sp>
          <p:nvSpPr>
            <p:cNvPr id="13" name="TextBox 12"/>
            <p:cNvSpPr txBox="1"/>
            <p:nvPr/>
          </p:nvSpPr>
          <p:spPr>
            <a:xfrm>
              <a:off x="4131375" y="3667544"/>
              <a:ext cx="1544205" cy="369332"/>
            </a:xfrm>
            <a:prstGeom prst="rect">
              <a:avLst/>
            </a:prstGeom>
            <a:noFill/>
          </p:spPr>
          <p:txBody>
            <a:bodyPr wrap="none" rtlCol="0">
              <a:spAutoFit/>
            </a:bodyPr>
            <a:lstStyle/>
            <a:p>
              <a:r>
                <a:rPr lang="en-US" b="1" dirty="0">
                  <a:solidFill>
                    <a:srgbClr val="00087C"/>
                  </a:solidFill>
                </a:rPr>
                <a:t>Collaborator 1</a:t>
              </a:r>
            </a:p>
          </p:txBody>
        </p:sp>
        <p:sp>
          <p:nvSpPr>
            <p:cNvPr id="32" name="Oval 31"/>
            <p:cNvSpPr/>
            <p:nvPr/>
          </p:nvSpPr>
          <p:spPr>
            <a:xfrm>
              <a:off x="3445565" y="3491676"/>
              <a:ext cx="2792901" cy="1807092"/>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6003246" y="3620891"/>
            <a:ext cx="2792901" cy="1807092"/>
            <a:chOff x="5867923" y="1765955"/>
            <a:chExt cx="2792901" cy="1807092"/>
          </a:xfrm>
        </p:grpSpPr>
        <p:sp>
          <p:nvSpPr>
            <p:cNvPr id="18" name="Flowchart: Multidocument 17"/>
            <p:cNvSpPr/>
            <p:nvPr/>
          </p:nvSpPr>
          <p:spPr>
            <a:xfrm>
              <a:off x="6514073" y="2309320"/>
              <a:ext cx="1815547" cy="1073426"/>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Collaborator 2 Data</a:t>
              </a:r>
            </a:p>
          </p:txBody>
        </p:sp>
        <p:sp>
          <p:nvSpPr>
            <p:cNvPr id="20" name="TextBox 19"/>
            <p:cNvSpPr txBox="1"/>
            <p:nvPr/>
          </p:nvSpPr>
          <p:spPr>
            <a:xfrm>
              <a:off x="6545705" y="1954763"/>
              <a:ext cx="1544205" cy="369332"/>
            </a:xfrm>
            <a:prstGeom prst="rect">
              <a:avLst/>
            </a:prstGeom>
            <a:noFill/>
          </p:spPr>
          <p:txBody>
            <a:bodyPr wrap="none" rtlCol="0">
              <a:spAutoFit/>
            </a:bodyPr>
            <a:lstStyle/>
            <a:p>
              <a:r>
                <a:rPr lang="en-US" b="1" dirty="0">
                  <a:solidFill>
                    <a:srgbClr val="00087C"/>
                  </a:solidFill>
                </a:rPr>
                <a:t>Collaborator 2</a:t>
              </a:r>
            </a:p>
          </p:txBody>
        </p:sp>
        <p:sp>
          <p:nvSpPr>
            <p:cNvPr id="35" name="Oval 34"/>
            <p:cNvSpPr/>
            <p:nvPr/>
          </p:nvSpPr>
          <p:spPr>
            <a:xfrm>
              <a:off x="5867923" y="1765955"/>
              <a:ext cx="2792901" cy="1807092"/>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Rectangle 36"/>
          <p:cNvSpPr/>
          <p:nvPr/>
        </p:nvSpPr>
        <p:spPr>
          <a:xfrm>
            <a:off x="168969" y="2852537"/>
            <a:ext cx="8855765" cy="3190461"/>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3293663" y="2985043"/>
            <a:ext cx="2576346" cy="523220"/>
          </a:xfrm>
          <a:prstGeom prst="rect">
            <a:avLst/>
          </a:prstGeom>
          <a:noFill/>
        </p:spPr>
        <p:txBody>
          <a:bodyPr wrap="none" rtlCol="0">
            <a:spAutoFit/>
          </a:bodyPr>
          <a:lstStyle/>
          <a:p>
            <a:r>
              <a:rPr lang="en-US" sz="2800" b="1" dirty="0" err="1">
                <a:solidFill>
                  <a:srgbClr val="C00000"/>
                </a:solidFill>
              </a:rPr>
              <a:t>Carilion</a:t>
            </a:r>
            <a:r>
              <a:rPr lang="en-US" sz="2800" b="1" dirty="0">
                <a:solidFill>
                  <a:srgbClr val="C00000"/>
                </a:solidFill>
              </a:rPr>
              <a:t> </a:t>
            </a:r>
            <a:r>
              <a:rPr lang="en-US" sz="2800" b="1" dirty="0" err="1">
                <a:solidFill>
                  <a:srgbClr val="C00000"/>
                </a:solidFill>
              </a:rPr>
              <a:t>REDCap</a:t>
            </a:r>
            <a:endParaRPr lang="en-US" sz="2800" b="1" dirty="0">
              <a:solidFill>
                <a:srgbClr val="C00000"/>
              </a:solidFill>
            </a:endParaRPr>
          </a:p>
        </p:txBody>
      </p:sp>
      <p:sp>
        <p:nvSpPr>
          <p:cNvPr id="47" name="TextBox 46"/>
          <p:cNvSpPr txBox="1"/>
          <p:nvPr/>
        </p:nvSpPr>
        <p:spPr>
          <a:xfrm>
            <a:off x="556591" y="1278313"/>
            <a:ext cx="2700226" cy="523220"/>
          </a:xfrm>
          <a:prstGeom prst="rect">
            <a:avLst/>
          </a:prstGeom>
          <a:noFill/>
        </p:spPr>
        <p:txBody>
          <a:bodyPr wrap="none" rtlCol="0">
            <a:spAutoFit/>
          </a:bodyPr>
          <a:lstStyle/>
          <a:p>
            <a:pPr marL="457200" indent="-457200">
              <a:buFont typeface="Arial" panose="020B0604020202020204" pitchFamily="34" charset="0"/>
              <a:buChar char="•"/>
            </a:pPr>
            <a:r>
              <a:rPr lang="en-US" sz="2800" b="1" dirty="0">
                <a:solidFill>
                  <a:srgbClr val="C00000"/>
                </a:solidFill>
              </a:rPr>
              <a:t>Multiple Sites</a:t>
            </a:r>
          </a:p>
        </p:txBody>
      </p:sp>
    </p:spTree>
    <p:extLst>
      <p:ext uri="{BB962C8B-B14F-4D97-AF65-F5344CB8AC3E}">
        <p14:creationId xmlns:p14="http://schemas.microsoft.com/office/powerpoint/2010/main" val="3242470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855"/>
            <a:ext cx="8229600" cy="1143000"/>
          </a:xfrm>
        </p:spPr>
        <p:txBody>
          <a:bodyPr vert="horz" lIns="91440" tIns="45720" rIns="91440" bIns="45720" rtlCol="0" anchor="ctr">
            <a:normAutofit/>
          </a:bodyPr>
          <a:lstStyle/>
          <a:p>
            <a:pPr algn="ctr"/>
            <a:r>
              <a:rPr lang="en-US" sz="4400" dirty="0" err="1">
                <a:solidFill>
                  <a:srgbClr val="00087C"/>
                </a:solidFill>
                <a:latin typeface="+mj-lt"/>
              </a:rPr>
              <a:t>REDCap</a:t>
            </a:r>
            <a:r>
              <a:rPr lang="en-US" sz="4400" dirty="0">
                <a:solidFill>
                  <a:srgbClr val="00087C"/>
                </a:solidFill>
                <a:latin typeface="+mj-lt"/>
              </a:rPr>
              <a:t> Data Sharing</a:t>
            </a:r>
          </a:p>
        </p:txBody>
      </p:sp>
      <p:sp>
        <p:nvSpPr>
          <p:cNvPr id="3" name="TextBox 2"/>
          <p:cNvSpPr txBox="1"/>
          <p:nvPr/>
        </p:nvSpPr>
        <p:spPr>
          <a:xfrm>
            <a:off x="950619" y="2227142"/>
            <a:ext cx="2488316" cy="1754326"/>
          </a:xfrm>
          <a:prstGeom prst="rect">
            <a:avLst/>
          </a:prstGeom>
          <a:noFill/>
        </p:spPr>
        <p:txBody>
          <a:bodyPr wrap="square" rtlCol="0">
            <a:spAutoFit/>
          </a:bodyPr>
          <a:lstStyle/>
          <a:p>
            <a:pPr>
              <a:lnSpc>
                <a:spcPct val="150000"/>
              </a:lnSpc>
            </a:pPr>
            <a:r>
              <a:rPr lang="en-US" sz="2400" dirty="0"/>
              <a:t>Define each individual user’s specific access</a:t>
            </a:r>
          </a:p>
        </p:txBody>
      </p:sp>
      <p:pic>
        <p:nvPicPr>
          <p:cNvPr id="16" name="Picture 15" descr="test 2 | REDCap - Carilion Clinic"/>
          <p:cNvPicPr>
            <a:picLocks noChangeAspect="1"/>
          </p:cNvPicPr>
          <p:nvPr/>
        </p:nvPicPr>
        <p:blipFill rotWithShape="1">
          <a:blip r:embed="rId2"/>
          <a:srcRect l="25889" t="15064" r="25223" b="5287"/>
          <a:stretch/>
        </p:blipFill>
        <p:spPr>
          <a:xfrm>
            <a:off x="3403600" y="1278313"/>
            <a:ext cx="5476240" cy="4866386"/>
          </a:xfrm>
          <a:prstGeom prst="rect">
            <a:avLst/>
          </a:prstGeom>
        </p:spPr>
      </p:pic>
    </p:spTree>
    <p:extLst>
      <p:ext uri="{BB962C8B-B14F-4D97-AF65-F5344CB8AC3E}">
        <p14:creationId xmlns:p14="http://schemas.microsoft.com/office/powerpoint/2010/main" val="3840282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734"/>
            <a:ext cx="8229600" cy="1143000"/>
          </a:xfrm>
        </p:spPr>
        <p:txBody>
          <a:bodyPr vert="horz" lIns="91440" tIns="45720" rIns="91440" bIns="45720" rtlCol="0" anchor="ctr">
            <a:normAutofit/>
          </a:bodyPr>
          <a:lstStyle/>
          <a:p>
            <a:pPr algn="ctr"/>
            <a:r>
              <a:rPr lang="en-US" sz="4400" dirty="0">
                <a:solidFill>
                  <a:srgbClr val="00087C"/>
                </a:solidFill>
                <a:latin typeface="+mj-lt"/>
              </a:rPr>
              <a:t>Audit Trail</a:t>
            </a:r>
          </a:p>
        </p:txBody>
      </p:sp>
      <p:pic>
        <p:nvPicPr>
          <p:cNvPr id="5" name="Picture 4" descr="Carilion Nursing Research Fellowship Survey | REDCap - Carilion Clinic"/>
          <p:cNvPicPr>
            <a:picLocks noChangeAspect="1"/>
          </p:cNvPicPr>
          <p:nvPr/>
        </p:nvPicPr>
        <p:blipFill rotWithShape="1">
          <a:blip r:embed="rId2"/>
          <a:srcRect l="17935" t="19924" r="30109" b="4963"/>
          <a:stretch/>
        </p:blipFill>
        <p:spPr>
          <a:xfrm>
            <a:off x="1156623" y="1238734"/>
            <a:ext cx="6257968" cy="4934802"/>
          </a:xfrm>
          <a:prstGeom prst="rect">
            <a:avLst/>
          </a:prstGeom>
        </p:spPr>
      </p:pic>
    </p:spTree>
    <p:extLst>
      <p:ext uri="{BB962C8B-B14F-4D97-AF65-F5344CB8AC3E}">
        <p14:creationId xmlns:p14="http://schemas.microsoft.com/office/powerpoint/2010/main" val="990617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2401C-96EC-4307-9671-1866E7B79945}"/>
              </a:ext>
            </a:extLst>
          </p:cNvPr>
          <p:cNvSpPr>
            <a:spLocks noGrp="1"/>
          </p:cNvSpPr>
          <p:nvPr>
            <p:ph type="ctrTitle"/>
          </p:nvPr>
        </p:nvSpPr>
        <p:spPr/>
        <p:txBody>
          <a:bodyPr/>
          <a:lstStyle/>
          <a:p>
            <a:r>
              <a:rPr lang="en-US" dirty="0"/>
              <a:t>REDCap Demonstration Project</a:t>
            </a:r>
          </a:p>
        </p:txBody>
      </p:sp>
    </p:spTree>
    <p:extLst>
      <p:ext uri="{BB962C8B-B14F-4D97-AF65-F5344CB8AC3E}">
        <p14:creationId xmlns:p14="http://schemas.microsoft.com/office/powerpoint/2010/main" val="2831799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CE5A7-1308-4A02-B196-400A45E60BCC}"/>
              </a:ext>
            </a:extLst>
          </p:cNvPr>
          <p:cNvSpPr>
            <a:spLocks noGrp="1"/>
          </p:cNvSpPr>
          <p:nvPr>
            <p:ph type="title"/>
          </p:nvPr>
        </p:nvSpPr>
        <p:spPr/>
        <p:txBody>
          <a:bodyPr/>
          <a:lstStyle/>
          <a:p>
            <a:r>
              <a:rPr lang="en-US" dirty="0"/>
              <a:t>Hypothetical Problem Statement</a:t>
            </a:r>
          </a:p>
        </p:txBody>
      </p:sp>
      <p:sp>
        <p:nvSpPr>
          <p:cNvPr id="3" name="Content Placeholder 2">
            <a:extLst>
              <a:ext uri="{FF2B5EF4-FFF2-40B4-BE49-F238E27FC236}">
                <a16:creationId xmlns:a16="http://schemas.microsoft.com/office/drawing/2014/main" id="{B0FEC3E1-2E78-44EA-B4BE-9C37E4080FE5}"/>
              </a:ext>
            </a:extLst>
          </p:cNvPr>
          <p:cNvSpPr>
            <a:spLocks noGrp="1"/>
          </p:cNvSpPr>
          <p:nvPr>
            <p:ph idx="1"/>
          </p:nvPr>
        </p:nvSpPr>
        <p:spPr>
          <a:xfrm>
            <a:off x="628650" y="2226469"/>
            <a:ext cx="7886700" cy="2424113"/>
          </a:xfrm>
        </p:spPr>
        <p:txBody>
          <a:bodyPr>
            <a:normAutofit fontScale="85000" lnSpcReduction="10000"/>
          </a:bodyPr>
          <a:lstStyle/>
          <a:p>
            <a:r>
              <a:rPr lang="en-US" sz="2700" dirty="0"/>
              <a:t>A recent study at Yale suggests that physician political persuasion impacts care provision to patients.</a:t>
            </a:r>
            <a:r>
              <a:rPr lang="en-US" sz="2700" baseline="30000" dirty="0"/>
              <a:t>1</a:t>
            </a:r>
            <a:endParaRPr lang="en-US" sz="2700" dirty="0"/>
          </a:p>
          <a:p>
            <a:endParaRPr lang="en-US" sz="2700" dirty="0"/>
          </a:p>
          <a:p>
            <a:r>
              <a:rPr lang="en-US" sz="2700" dirty="0"/>
              <a:t>A second study unexpectedly found that provider views on self-efficacy of screening, assessing and counselling had an inverse impact on patient drinking.</a:t>
            </a:r>
            <a:r>
              <a:rPr lang="en-US" sz="2700" baseline="30000" dirty="0"/>
              <a:t>2</a:t>
            </a:r>
            <a:endParaRPr lang="en-US" sz="2700" dirty="0"/>
          </a:p>
        </p:txBody>
      </p:sp>
      <p:sp>
        <p:nvSpPr>
          <p:cNvPr id="5" name="Rectangle 1">
            <a:extLst>
              <a:ext uri="{FF2B5EF4-FFF2-40B4-BE49-F238E27FC236}">
                <a16:creationId xmlns:a16="http://schemas.microsoft.com/office/drawing/2014/main" id="{C85BD140-701D-4CDC-9F4C-F68773E8376C}"/>
              </a:ext>
            </a:extLst>
          </p:cNvPr>
          <p:cNvSpPr>
            <a:spLocks noChangeArrowheads="1"/>
          </p:cNvSpPr>
          <p:nvPr/>
        </p:nvSpPr>
        <p:spPr bwMode="auto">
          <a:xfrm>
            <a:off x="76562" y="4650581"/>
            <a:ext cx="9005163" cy="117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0" eaLnBrk="0" fontAlgn="base" hangingPunct="0">
              <a:spcBef>
                <a:spcPct val="0"/>
              </a:spcBef>
              <a:spcAft>
                <a:spcPct val="0"/>
              </a:spcAft>
            </a:pPr>
            <a:r>
              <a:rPr lang="en-US" altLang="en-US" sz="1200" dirty="0"/>
              <a:t>1. Hersch, ED, Goldenberg MN, “Democratic and Republican physicians provide different care on politicized health issues.” </a:t>
            </a:r>
          </a:p>
          <a:p>
            <a:pPr defTabSz="685800" eaLnBrk="0" fontAlgn="base" hangingPunct="0">
              <a:spcBef>
                <a:spcPct val="0"/>
              </a:spcBef>
              <a:spcAft>
                <a:spcPct val="0"/>
              </a:spcAft>
            </a:pPr>
            <a:r>
              <a:rPr lang="en-US" altLang="en-US" sz="1200" dirty="0"/>
              <a:t>PNAS 2016 113 (42) 11811-11816; published ahead of print October 3, 2016, doi:10.1073/pnas.1606609113 </a:t>
            </a:r>
          </a:p>
          <a:p>
            <a:pPr defTabSz="685800" eaLnBrk="0" fontAlgn="base" hangingPunct="0">
              <a:spcBef>
                <a:spcPct val="0"/>
              </a:spcBef>
              <a:spcAft>
                <a:spcPct val="0"/>
              </a:spcAft>
            </a:pPr>
            <a:endParaRPr lang="en-US" altLang="en-US" sz="1200" i="1" dirty="0">
              <a:latin typeface="Arial" panose="020B0604020202020204" pitchFamily="34" charset="0"/>
            </a:endParaRPr>
          </a:p>
          <a:p>
            <a:pPr lvl="0" eaLnBrk="0" fontAlgn="base" hangingPunct="0">
              <a:spcBef>
                <a:spcPct val="0"/>
              </a:spcBef>
              <a:spcAft>
                <a:spcPct val="0"/>
              </a:spcAft>
            </a:pPr>
            <a:r>
              <a:rPr lang="en-US" sz="1200" dirty="0"/>
              <a:t>2. Elwy AR, Horton NJ, </a:t>
            </a:r>
            <a:r>
              <a:rPr lang="en-US" sz="1200" dirty="0" err="1"/>
              <a:t>Saitz</a:t>
            </a:r>
            <a:r>
              <a:rPr lang="en-US" sz="1200" dirty="0"/>
              <a:t> R. Physicians’ attitudes toward unhealthy alcohol use and self-efficacy for screening and counseling as predictors of their counseling and primary care patients’ drinking outcomes. </a:t>
            </a:r>
            <a:r>
              <a:rPr lang="en-US" sz="1200" i="1" dirty="0"/>
              <a:t>Substance Abuse Treatment, Prevention, and Policy</a:t>
            </a:r>
            <a:r>
              <a:rPr lang="en-US" sz="1200" dirty="0"/>
              <a:t>. 2013;8:17. doi:10.1186/1747-597X-8-17.</a:t>
            </a:r>
            <a:endParaRPr lang="en-US" altLang="en-US" sz="1200" dirty="0">
              <a:latin typeface="Arial" panose="020B0604020202020204" pitchFamily="34" charset="0"/>
            </a:endParaRPr>
          </a:p>
        </p:txBody>
      </p:sp>
    </p:spTree>
    <p:extLst>
      <p:ext uri="{BB962C8B-B14F-4D97-AF65-F5344CB8AC3E}">
        <p14:creationId xmlns:p14="http://schemas.microsoft.com/office/powerpoint/2010/main" val="3140196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CE5A7-1308-4A02-B196-400A45E60BCC}"/>
              </a:ext>
            </a:extLst>
          </p:cNvPr>
          <p:cNvSpPr>
            <a:spLocks noGrp="1"/>
          </p:cNvSpPr>
          <p:nvPr>
            <p:ph type="title"/>
          </p:nvPr>
        </p:nvSpPr>
        <p:spPr/>
        <p:txBody>
          <a:bodyPr/>
          <a:lstStyle/>
          <a:p>
            <a:r>
              <a:rPr lang="en-US" dirty="0"/>
              <a:t>Hypothetical Study</a:t>
            </a:r>
          </a:p>
        </p:txBody>
      </p:sp>
      <p:sp>
        <p:nvSpPr>
          <p:cNvPr id="3" name="Content Placeholder 2">
            <a:extLst>
              <a:ext uri="{FF2B5EF4-FFF2-40B4-BE49-F238E27FC236}">
                <a16:creationId xmlns:a16="http://schemas.microsoft.com/office/drawing/2014/main" id="{B0FEC3E1-2E78-44EA-B4BE-9C37E4080FE5}"/>
              </a:ext>
            </a:extLst>
          </p:cNvPr>
          <p:cNvSpPr>
            <a:spLocks noGrp="1"/>
          </p:cNvSpPr>
          <p:nvPr>
            <p:ph idx="1"/>
          </p:nvPr>
        </p:nvSpPr>
        <p:spPr/>
        <p:txBody>
          <a:bodyPr>
            <a:normAutofit/>
          </a:bodyPr>
          <a:lstStyle/>
          <a:p>
            <a:pPr marL="0" indent="0">
              <a:buNone/>
            </a:pPr>
            <a:r>
              <a:rPr lang="en-US" sz="3000" dirty="0"/>
              <a:t>This study undertakes to examine whether physician personal history and views regarding alcohol and/or tobacco influences their perception for how they address alcohol or tobacco use with patients.</a:t>
            </a:r>
          </a:p>
        </p:txBody>
      </p:sp>
    </p:spTree>
    <p:extLst>
      <p:ext uri="{BB962C8B-B14F-4D97-AF65-F5344CB8AC3E}">
        <p14:creationId xmlns:p14="http://schemas.microsoft.com/office/powerpoint/2010/main" val="1152080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CE5A7-1308-4A02-B196-400A45E60BCC}"/>
              </a:ext>
            </a:extLst>
          </p:cNvPr>
          <p:cNvSpPr>
            <a:spLocks noGrp="1"/>
          </p:cNvSpPr>
          <p:nvPr>
            <p:ph type="title"/>
          </p:nvPr>
        </p:nvSpPr>
        <p:spPr/>
        <p:txBody>
          <a:bodyPr/>
          <a:lstStyle/>
          <a:p>
            <a:r>
              <a:rPr lang="en-US" dirty="0"/>
              <a:t>Hypothetical Study</a:t>
            </a:r>
          </a:p>
        </p:txBody>
      </p:sp>
      <p:sp>
        <p:nvSpPr>
          <p:cNvPr id="3" name="Content Placeholder 2">
            <a:extLst>
              <a:ext uri="{FF2B5EF4-FFF2-40B4-BE49-F238E27FC236}">
                <a16:creationId xmlns:a16="http://schemas.microsoft.com/office/drawing/2014/main" id="{B0FEC3E1-2E78-44EA-B4BE-9C37E4080FE5}"/>
              </a:ext>
            </a:extLst>
          </p:cNvPr>
          <p:cNvSpPr>
            <a:spLocks noGrp="1"/>
          </p:cNvSpPr>
          <p:nvPr>
            <p:ph idx="1"/>
          </p:nvPr>
        </p:nvSpPr>
        <p:spPr/>
        <p:txBody>
          <a:bodyPr>
            <a:normAutofit fontScale="92500" lnSpcReduction="20000"/>
          </a:bodyPr>
          <a:lstStyle/>
          <a:p>
            <a:r>
              <a:rPr lang="en-US" dirty="0"/>
              <a:t>Primary Question: </a:t>
            </a:r>
          </a:p>
          <a:p>
            <a:pPr marL="342900" lvl="1" indent="0">
              <a:buNone/>
            </a:pPr>
            <a:r>
              <a:rPr lang="en-US" dirty="0"/>
              <a:t>Do provider views, history and usage on alcohol and tobacco impact how they address alcohol and tobacco use with patients?</a:t>
            </a:r>
          </a:p>
          <a:p>
            <a:pPr marL="342900" lvl="1" indent="0">
              <a:buNone/>
            </a:pPr>
            <a:endParaRPr lang="en-US" dirty="0"/>
          </a:p>
          <a:p>
            <a:pPr marL="342900" lvl="1" indent="0">
              <a:buNone/>
            </a:pPr>
            <a:endParaRPr lang="en-US" dirty="0"/>
          </a:p>
          <a:p>
            <a:r>
              <a:rPr lang="en-US" dirty="0"/>
              <a:t>Secondary Questions:</a:t>
            </a:r>
          </a:p>
          <a:p>
            <a:pPr marL="342900" lvl="1" indent="0">
              <a:buNone/>
            </a:pPr>
            <a:r>
              <a:rPr lang="en-US" dirty="0"/>
              <a:t>Do providers perceive that they intervene more often than they actually do?</a:t>
            </a:r>
          </a:p>
          <a:p>
            <a:pPr marL="342900" lvl="1" indent="0">
              <a:buNone/>
            </a:pPr>
            <a:r>
              <a:rPr lang="en-US" dirty="0"/>
              <a:t>Is there any correlation between the providers views, history and usage and the success of interventions with patients?</a:t>
            </a:r>
          </a:p>
        </p:txBody>
      </p:sp>
    </p:spTree>
    <p:extLst>
      <p:ext uri="{BB962C8B-B14F-4D97-AF65-F5344CB8AC3E}">
        <p14:creationId xmlns:p14="http://schemas.microsoft.com/office/powerpoint/2010/main" val="2024653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F7B1E-A8EF-4DFD-A059-6FBCDA23DB01}"/>
              </a:ext>
            </a:extLst>
          </p:cNvPr>
          <p:cNvSpPr>
            <a:spLocks noGrp="1"/>
          </p:cNvSpPr>
          <p:nvPr>
            <p:ph type="title"/>
          </p:nvPr>
        </p:nvSpPr>
        <p:spPr/>
        <p:txBody>
          <a:bodyPr/>
          <a:lstStyle/>
          <a:p>
            <a:r>
              <a:rPr lang="en-US" dirty="0"/>
              <a:t>Hypothetical Study Design</a:t>
            </a:r>
          </a:p>
        </p:txBody>
      </p:sp>
      <p:sp>
        <p:nvSpPr>
          <p:cNvPr id="3" name="Content Placeholder 2">
            <a:extLst>
              <a:ext uri="{FF2B5EF4-FFF2-40B4-BE49-F238E27FC236}">
                <a16:creationId xmlns:a16="http://schemas.microsoft.com/office/drawing/2014/main" id="{8E21FCF6-D1F1-4759-84F4-BF14C2DCC0A5}"/>
              </a:ext>
            </a:extLst>
          </p:cNvPr>
          <p:cNvSpPr>
            <a:spLocks noGrp="1"/>
          </p:cNvSpPr>
          <p:nvPr>
            <p:ph idx="1"/>
          </p:nvPr>
        </p:nvSpPr>
        <p:spPr/>
        <p:txBody>
          <a:bodyPr>
            <a:normAutofit/>
          </a:bodyPr>
          <a:lstStyle/>
          <a:p>
            <a:r>
              <a:rPr lang="en-US" sz="2700" dirty="0"/>
              <a:t>Survey sent to primary care physicians to voluntarily complete</a:t>
            </a:r>
          </a:p>
          <a:p>
            <a:pPr lvl="1"/>
            <a:r>
              <a:rPr lang="en-US" sz="2400" dirty="0"/>
              <a:t>Research study team is blinded to responses by physicians</a:t>
            </a:r>
          </a:p>
          <a:p>
            <a:r>
              <a:rPr lang="en-US" sz="2700" dirty="0"/>
              <a:t>Data extract of responding providers’ patients – random sample </a:t>
            </a:r>
          </a:p>
          <a:p>
            <a:r>
              <a:rPr lang="en-US" sz="2700" dirty="0"/>
              <a:t>Chart review to determine </a:t>
            </a:r>
          </a:p>
          <a:p>
            <a:pPr lvl="1"/>
            <a:r>
              <a:rPr lang="en-US" sz="2400" dirty="0"/>
              <a:t>tobacco/alcohol use by patients</a:t>
            </a:r>
          </a:p>
          <a:p>
            <a:pPr lvl="1"/>
            <a:r>
              <a:rPr lang="en-US" sz="2400" dirty="0"/>
              <a:t>Interventions/counseling by provider</a:t>
            </a:r>
          </a:p>
          <a:p>
            <a:pPr marL="0" indent="0">
              <a:buNone/>
            </a:pPr>
            <a:endParaRPr lang="en-US" sz="2700" dirty="0"/>
          </a:p>
        </p:txBody>
      </p:sp>
    </p:spTree>
    <p:extLst>
      <p:ext uri="{BB962C8B-B14F-4D97-AF65-F5344CB8AC3E}">
        <p14:creationId xmlns:p14="http://schemas.microsoft.com/office/powerpoint/2010/main" val="2072334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F7B1E-A8EF-4DFD-A059-6FBCDA23DB01}"/>
              </a:ext>
            </a:extLst>
          </p:cNvPr>
          <p:cNvSpPr>
            <a:spLocks noGrp="1"/>
          </p:cNvSpPr>
          <p:nvPr>
            <p:ph type="title"/>
          </p:nvPr>
        </p:nvSpPr>
        <p:spPr/>
        <p:txBody>
          <a:bodyPr/>
          <a:lstStyle/>
          <a:p>
            <a:r>
              <a:rPr lang="en-US" dirty="0"/>
              <a:t>Hypothetical Study Design</a:t>
            </a:r>
          </a:p>
        </p:txBody>
      </p:sp>
      <p:sp>
        <p:nvSpPr>
          <p:cNvPr id="3" name="Content Placeholder 2">
            <a:extLst>
              <a:ext uri="{FF2B5EF4-FFF2-40B4-BE49-F238E27FC236}">
                <a16:creationId xmlns:a16="http://schemas.microsoft.com/office/drawing/2014/main" id="{8E21FCF6-D1F1-4759-84F4-BF14C2DCC0A5}"/>
              </a:ext>
            </a:extLst>
          </p:cNvPr>
          <p:cNvSpPr>
            <a:spLocks noGrp="1"/>
          </p:cNvSpPr>
          <p:nvPr>
            <p:ph idx="1"/>
          </p:nvPr>
        </p:nvSpPr>
        <p:spPr/>
        <p:txBody>
          <a:bodyPr>
            <a:normAutofit/>
          </a:bodyPr>
          <a:lstStyle/>
          <a:p>
            <a:r>
              <a:rPr lang="en-US" sz="2700" dirty="0"/>
              <a:t>Survey questions</a:t>
            </a:r>
          </a:p>
          <a:p>
            <a:pPr lvl="1"/>
            <a:r>
              <a:rPr lang="en-US" sz="2400" dirty="0"/>
              <a:t>Personal use of tobacco products and alcohol</a:t>
            </a:r>
          </a:p>
          <a:p>
            <a:pPr lvl="1"/>
            <a:r>
              <a:rPr lang="en-US" sz="2400" dirty="0"/>
              <a:t>Close family use of tobacco products and alcohol</a:t>
            </a:r>
          </a:p>
          <a:p>
            <a:pPr lvl="1"/>
            <a:r>
              <a:rPr lang="en-US" sz="2400" dirty="0"/>
              <a:t>Perception of provider comfort level addressing tobacco and alcohol use with patients</a:t>
            </a:r>
          </a:p>
          <a:p>
            <a:pPr lvl="1"/>
            <a:r>
              <a:rPr lang="en-US" sz="2400" dirty="0"/>
              <a:t>Perception of efficacy of patient intervention</a:t>
            </a:r>
          </a:p>
          <a:p>
            <a:pPr marL="342900" lvl="1" indent="0">
              <a:buNone/>
            </a:pPr>
            <a:endParaRPr lang="en-US" sz="2400" dirty="0"/>
          </a:p>
          <a:p>
            <a:pPr marL="0" indent="0">
              <a:buNone/>
            </a:pPr>
            <a:endParaRPr lang="en-US" sz="2700" dirty="0"/>
          </a:p>
        </p:txBody>
      </p:sp>
    </p:spTree>
    <p:extLst>
      <p:ext uri="{BB962C8B-B14F-4D97-AF65-F5344CB8AC3E}">
        <p14:creationId xmlns:p14="http://schemas.microsoft.com/office/powerpoint/2010/main" val="2657421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346"/>
            <a:ext cx="8229600" cy="1143000"/>
          </a:xfrm>
        </p:spPr>
        <p:txBody>
          <a:bodyPr>
            <a:normAutofit/>
          </a:bodyPr>
          <a:lstStyle/>
          <a:p>
            <a:pPr algn="ctr"/>
            <a:r>
              <a:rPr lang="en-US" sz="4400" dirty="0">
                <a:solidFill>
                  <a:srgbClr val="00087C"/>
                </a:solidFill>
                <a:latin typeface="+mj-lt"/>
              </a:rPr>
              <a:t>HART</a:t>
            </a:r>
          </a:p>
        </p:txBody>
      </p:sp>
      <p:sp>
        <p:nvSpPr>
          <p:cNvPr id="4" name="Content Placeholder 2"/>
          <p:cNvSpPr txBox="1">
            <a:spLocks/>
          </p:cNvSpPr>
          <p:nvPr/>
        </p:nvSpPr>
        <p:spPr>
          <a:xfrm>
            <a:off x="518160" y="1234208"/>
            <a:ext cx="8168640" cy="49661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lumMod val="85000"/>
                    <a:lumOff val="15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lumMod val="85000"/>
                    <a:lumOff val="1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85000"/>
                    <a:lumOff val="1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800"/>
              </a:spcBef>
            </a:pPr>
            <a:r>
              <a:rPr lang="en-US" sz="3600" dirty="0">
                <a:latin typeface="+mn-lt"/>
              </a:rPr>
              <a:t>Our services: </a:t>
            </a:r>
          </a:p>
          <a:p>
            <a:pPr lvl="1">
              <a:spcBef>
                <a:spcPts val="900"/>
              </a:spcBef>
              <a:buFont typeface="Calibri" panose="020F0502020204030204" pitchFamily="34" charset="0"/>
              <a:buChar char="—"/>
            </a:pPr>
            <a:r>
              <a:rPr lang="en-US" sz="3200" b="1" dirty="0">
                <a:solidFill>
                  <a:srgbClr val="0000CC"/>
                </a:solidFill>
              </a:rPr>
              <a:t>Education</a:t>
            </a:r>
          </a:p>
          <a:p>
            <a:pPr lvl="1">
              <a:spcBef>
                <a:spcPts val="900"/>
              </a:spcBef>
              <a:buFont typeface="Calibri" panose="020F0502020204030204" pitchFamily="34" charset="0"/>
              <a:buChar char="—"/>
            </a:pPr>
            <a:r>
              <a:rPr lang="en-US" sz="3200" b="1" dirty="0">
                <a:solidFill>
                  <a:schemeClr val="accent3">
                    <a:lumMod val="50000"/>
                  </a:schemeClr>
                </a:solidFill>
              </a:rPr>
              <a:t>Secure Shared Drive</a:t>
            </a:r>
          </a:p>
          <a:p>
            <a:pPr lvl="1">
              <a:spcBef>
                <a:spcPts val="900"/>
              </a:spcBef>
              <a:buFont typeface="Calibri" panose="020F0502020204030204" pitchFamily="34" charset="0"/>
              <a:buChar char="—"/>
            </a:pPr>
            <a:r>
              <a:rPr lang="en-US" sz="3200" b="1" dirty="0">
                <a:solidFill>
                  <a:schemeClr val="accent3">
                    <a:lumMod val="50000"/>
                  </a:schemeClr>
                </a:solidFill>
              </a:rPr>
              <a:t>Epic Research Access</a:t>
            </a:r>
          </a:p>
          <a:p>
            <a:pPr lvl="1">
              <a:spcBef>
                <a:spcPts val="900"/>
              </a:spcBef>
              <a:buFont typeface="Calibri" panose="020F0502020204030204" pitchFamily="34" charset="0"/>
              <a:buChar char="—"/>
            </a:pPr>
            <a:r>
              <a:rPr lang="en-US" sz="3200" b="1" dirty="0" err="1">
                <a:solidFill>
                  <a:schemeClr val="accent4">
                    <a:lumMod val="75000"/>
                  </a:schemeClr>
                </a:solidFill>
              </a:rPr>
              <a:t>Biostatistical</a:t>
            </a:r>
            <a:r>
              <a:rPr lang="en-US" sz="3200" b="1" dirty="0">
                <a:solidFill>
                  <a:schemeClr val="accent4">
                    <a:lumMod val="75000"/>
                  </a:schemeClr>
                </a:solidFill>
              </a:rPr>
              <a:t> Services</a:t>
            </a:r>
          </a:p>
          <a:p>
            <a:pPr lvl="1">
              <a:spcBef>
                <a:spcPts val="900"/>
              </a:spcBef>
              <a:buFont typeface="Calibri" panose="020F0502020204030204" pitchFamily="34" charset="0"/>
              <a:buChar char="—"/>
            </a:pPr>
            <a:r>
              <a:rPr lang="en-US" sz="3200" b="1" dirty="0">
                <a:solidFill>
                  <a:schemeClr val="accent2">
                    <a:lumMod val="50000"/>
                  </a:schemeClr>
                </a:solidFill>
              </a:rPr>
              <a:t>Data Extracts / Data Management (REDCap)</a:t>
            </a:r>
          </a:p>
          <a:p>
            <a:pPr lvl="1">
              <a:spcBef>
                <a:spcPts val="900"/>
              </a:spcBef>
              <a:buFont typeface="Calibri" panose="020F0502020204030204" pitchFamily="34" charset="0"/>
              <a:buChar char="—"/>
            </a:pPr>
            <a:r>
              <a:rPr lang="en-US" sz="3200" b="1" dirty="0">
                <a:solidFill>
                  <a:schemeClr val="accent2">
                    <a:lumMod val="50000"/>
                  </a:schemeClr>
                </a:solidFill>
              </a:rPr>
              <a:t>EPIC research billing build</a:t>
            </a:r>
          </a:p>
        </p:txBody>
      </p:sp>
    </p:spTree>
    <p:extLst>
      <p:ext uri="{BB962C8B-B14F-4D97-AF65-F5344CB8AC3E}">
        <p14:creationId xmlns:p14="http://schemas.microsoft.com/office/powerpoint/2010/main" val="597829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F7B1E-A8EF-4DFD-A059-6FBCDA23DB01}"/>
              </a:ext>
            </a:extLst>
          </p:cNvPr>
          <p:cNvSpPr>
            <a:spLocks noGrp="1"/>
          </p:cNvSpPr>
          <p:nvPr>
            <p:ph type="title"/>
          </p:nvPr>
        </p:nvSpPr>
        <p:spPr/>
        <p:txBody>
          <a:bodyPr/>
          <a:lstStyle/>
          <a:p>
            <a:r>
              <a:rPr lang="en-US" dirty="0"/>
              <a:t>Hypothetical Study Design</a:t>
            </a:r>
          </a:p>
        </p:txBody>
      </p:sp>
      <p:sp>
        <p:nvSpPr>
          <p:cNvPr id="3" name="Content Placeholder 2">
            <a:extLst>
              <a:ext uri="{FF2B5EF4-FFF2-40B4-BE49-F238E27FC236}">
                <a16:creationId xmlns:a16="http://schemas.microsoft.com/office/drawing/2014/main" id="{8E21FCF6-D1F1-4759-84F4-BF14C2DCC0A5}"/>
              </a:ext>
            </a:extLst>
          </p:cNvPr>
          <p:cNvSpPr>
            <a:spLocks noGrp="1"/>
          </p:cNvSpPr>
          <p:nvPr>
            <p:ph idx="1"/>
          </p:nvPr>
        </p:nvSpPr>
        <p:spPr/>
        <p:txBody>
          <a:bodyPr>
            <a:normAutofit/>
          </a:bodyPr>
          <a:lstStyle/>
          <a:p>
            <a:r>
              <a:rPr lang="en-US" sz="3000" dirty="0"/>
              <a:t>Data extract</a:t>
            </a:r>
          </a:p>
          <a:p>
            <a:pPr lvl="1"/>
            <a:r>
              <a:rPr lang="en-US" sz="2700" dirty="0"/>
              <a:t>Patient identifiers</a:t>
            </a:r>
          </a:p>
          <a:p>
            <a:pPr lvl="1"/>
            <a:r>
              <a:rPr lang="en-US" sz="2700" dirty="0"/>
              <a:t>Alcohol abuse diagnoses</a:t>
            </a:r>
          </a:p>
          <a:p>
            <a:pPr lvl="1"/>
            <a:r>
              <a:rPr lang="en-US" sz="2700" dirty="0"/>
              <a:t>Tobacco use indicators</a:t>
            </a:r>
          </a:p>
          <a:p>
            <a:pPr lvl="1"/>
            <a:r>
              <a:rPr lang="en-US" sz="2700" dirty="0"/>
              <a:t>Last visit date</a:t>
            </a:r>
          </a:p>
          <a:p>
            <a:pPr lvl="1"/>
            <a:endParaRPr lang="en-US" sz="2700" dirty="0"/>
          </a:p>
          <a:p>
            <a:pPr marL="0" indent="0">
              <a:buNone/>
            </a:pPr>
            <a:endParaRPr lang="en-US" sz="3000" dirty="0"/>
          </a:p>
        </p:txBody>
      </p:sp>
    </p:spTree>
    <p:extLst>
      <p:ext uri="{BB962C8B-B14F-4D97-AF65-F5344CB8AC3E}">
        <p14:creationId xmlns:p14="http://schemas.microsoft.com/office/powerpoint/2010/main" val="3928208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F7B1E-A8EF-4DFD-A059-6FBCDA23DB01}"/>
              </a:ext>
            </a:extLst>
          </p:cNvPr>
          <p:cNvSpPr>
            <a:spLocks noGrp="1"/>
          </p:cNvSpPr>
          <p:nvPr>
            <p:ph type="title"/>
          </p:nvPr>
        </p:nvSpPr>
        <p:spPr/>
        <p:txBody>
          <a:bodyPr/>
          <a:lstStyle/>
          <a:p>
            <a:r>
              <a:rPr lang="en-US" dirty="0"/>
              <a:t>Hypothetical Study Design</a:t>
            </a:r>
          </a:p>
        </p:txBody>
      </p:sp>
      <p:sp>
        <p:nvSpPr>
          <p:cNvPr id="3" name="Content Placeholder 2">
            <a:extLst>
              <a:ext uri="{FF2B5EF4-FFF2-40B4-BE49-F238E27FC236}">
                <a16:creationId xmlns:a16="http://schemas.microsoft.com/office/drawing/2014/main" id="{8E21FCF6-D1F1-4759-84F4-BF14C2DCC0A5}"/>
              </a:ext>
            </a:extLst>
          </p:cNvPr>
          <p:cNvSpPr>
            <a:spLocks noGrp="1"/>
          </p:cNvSpPr>
          <p:nvPr>
            <p:ph idx="1"/>
          </p:nvPr>
        </p:nvSpPr>
        <p:spPr/>
        <p:txBody>
          <a:bodyPr>
            <a:normAutofit/>
          </a:bodyPr>
          <a:lstStyle/>
          <a:p>
            <a:r>
              <a:rPr lang="en-US" sz="3000" dirty="0"/>
              <a:t>Chart Review</a:t>
            </a:r>
          </a:p>
          <a:p>
            <a:pPr lvl="1"/>
            <a:r>
              <a:rPr lang="en-US" sz="2700" dirty="0"/>
              <a:t>Review most recent visit and next most recent visit within 2 years</a:t>
            </a:r>
          </a:p>
          <a:p>
            <a:pPr lvl="1"/>
            <a:r>
              <a:rPr lang="en-US" sz="2700" dirty="0"/>
              <a:t>Determine tobacco use at each visit</a:t>
            </a:r>
          </a:p>
          <a:p>
            <a:pPr lvl="1"/>
            <a:r>
              <a:rPr lang="en-US" sz="2700" dirty="0"/>
              <a:t>Determine alcohol abuse at each visit</a:t>
            </a:r>
          </a:p>
          <a:p>
            <a:pPr lvl="1"/>
            <a:r>
              <a:rPr lang="en-US" sz="2700" dirty="0"/>
              <a:t>Determination of provider intervention and type at each visit</a:t>
            </a:r>
          </a:p>
          <a:p>
            <a:pPr marL="342900" lvl="1" indent="0">
              <a:buNone/>
            </a:pPr>
            <a:endParaRPr lang="en-US" sz="2700" dirty="0"/>
          </a:p>
          <a:p>
            <a:pPr lvl="1"/>
            <a:endParaRPr lang="en-US" sz="2700" dirty="0"/>
          </a:p>
          <a:p>
            <a:pPr marL="0" indent="0">
              <a:buNone/>
            </a:pPr>
            <a:endParaRPr lang="en-US" sz="3000" dirty="0"/>
          </a:p>
        </p:txBody>
      </p:sp>
    </p:spTree>
    <p:extLst>
      <p:ext uri="{BB962C8B-B14F-4D97-AF65-F5344CB8AC3E}">
        <p14:creationId xmlns:p14="http://schemas.microsoft.com/office/powerpoint/2010/main" val="1709089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87A02-D4A9-486C-B954-AD95A86A264A}"/>
              </a:ext>
            </a:extLst>
          </p:cNvPr>
          <p:cNvSpPr>
            <a:spLocks noGrp="1"/>
          </p:cNvSpPr>
          <p:nvPr>
            <p:ph type="title"/>
          </p:nvPr>
        </p:nvSpPr>
        <p:spPr/>
        <p:txBody>
          <a:bodyPr/>
          <a:lstStyle/>
          <a:p>
            <a:r>
              <a:rPr lang="en-US" dirty="0"/>
              <a:t>Hypothetical REDCap Project</a:t>
            </a:r>
          </a:p>
        </p:txBody>
      </p:sp>
      <p:sp>
        <p:nvSpPr>
          <p:cNvPr id="3" name="Content Placeholder 2">
            <a:extLst>
              <a:ext uri="{FF2B5EF4-FFF2-40B4-BE49-F238E27FC236}">
                <a16:creationId xmlns:a16="http://schemas.microsoft.com/office/drawing/2014/main" id="{02B7AAC8-37ED-48AB-9CA2-B287DED1BF22}"/>
              </a:ext>
            </a:extLst>
          </p:cNvPr>
          <p:cNvSpPr>
            <a:spLocks noGrp="1"/>
          </p:cNvSpPr>
          <p:nvPr>
            <p:ph idx="1"/>
          </p:nvPr>
        </p:nvSpPr>
        <p:spPr/>
        <p:txBody>
          <a:bodyPr/>
          <a:lstStyle/>
          <a:p>
            <a:pPr marL="0" indent="0">
              <a:buNone/>
            </a:pPr>
            <a:r>
              <a:rPr lang="en-US" u="sng" dirty="0">
                <a:hlinkClick r:id="rId2"/>
              </a:rPr>
              <a:t>https://redcapweb.carilionclinic.org/redcaptest/surveys/?s=DH9F8AHXEW</a:t>
            </a:r>
            <a:r>
              <a:rPr lang="en-US" dirty="0"/>
              <a:t> </a:t>
            </a:r>
            <a:endParaRPr lang="en-US" u="sng" dirty="0">
              <a:hlinkClick r:id="rId3"/>
            </a:endParaRPr>
          </a:p>
          <a:p>
            <a:pPr marL="0" indent="0">
              <a:buNone/>
            </a:pPr>
            <a:endParaRPr lang="en-US" u="sng" dirty="0">
              <a:hlinkClick r:id="rId3"/>
            </a:endParaRPr>
          </a:p>
          <a:p>
            <a:pPr marL="0" indent="0">
              <a:buNone/>
            </a:pPr>
            <a:endParaRPr lang="en-US" u="sng" dirty="0">
              <a:hlinkClick r:id="rId3"/>
            </a:endParaRPr>
          </a:p>
          <a:p>
            <a:pPr marL="0" indent="0">
              <a:buNone/>
            </a:pPr>
            <a:r>
              <a:rPr lang="en-US" u="sng" dirty="0">
                <a:hlinkClick r:id="rId3"/>
              </a:rPr>
              <a:t>https://redcapweb.carilionclinic.org/redcaptest/</a:t>
            </a:r>
            <a:endParaRPr lang="en-US" u="sng" dirty="0"/>
          </a:p>
        </p:txBody>
      </p:sp>
    </p:spTree>
    <p:extLst>
      <p:ext uri="{BB962C8B-B14F-4D97-AF65-F5344CB8AC3E}">
        <p14:creationId xmlns:p14="http://schemas.microsoft.com/office/powerpoint/2010/main" val="2268619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66528-DF41-4A71-973A-16BBEAFAF8B9}"/>
              </a:ext>
            </a:extLst>
          </p:cNvPr>
          <p:cNvSpPr>
            <a:spLocks noGrp="1"/>
          </p:cNvSpPr>
          <p:nvPr>
            <p:ph type="title"/>
          </p:nvPr>
        </p:nvSpPr>
        <p:spPr/>
        <p:txBody>
          <a:bodyPr/>
          <a:lstStyle/>
          <a:p>
            <a:r>
              <a:rPr lang="en-US" dirty="0"/>
              <a:t>HART Drop-In Office Hours / Move</a:t>
            </a:r>
          </a:p>
        </p:txBody>
      </p:sp>
      <p:sp>
        <p:nvSpPr>
          <p:cNvPr id="3" name="Content Placeholder 2">
            <a:extLst>
              <a:ext uri="{FF2B5EF4-FFF2-40B4-BE49-F238E27FC236}">
                <a16:creationId xmlns:a16="http://schemas.microsoft.com/office/drawing/2014/main" id="{A9779A50-90B8-4F34-A724-2C33130B2E25}"/>
              </a:ext>
            </a:extLst>
          </p:cNvPr>
          <p:cNvSpPr>
            <a:spLocks noGrp="1"/>
          </p:cNvSpPr>
          <p:nvPr>
            <p:ph idx="1"/>
          </p:nvPr>
        </p:nvSpPr>
        <p:spPr>
          <a:xfrm>
            <a:off x="628650" y="2027683"/>
            <a:ext cx="7886700" cy="3639311"/>
          </a:xfrm>
        </p:spPr>
        <p:txBody>
          <a:bodyPr>
            <a:normAutofit fontScale="70000" lnSpcReduction="20000"/>
          </a:bodyPr>
          <a:lstStyle/>
          <a:p>
            <a:r>
              <a:rPr lang="en-US" dirty="0"/>
              <a:t>Riverside III, Conference Room IIIA</a:t>
            </a:r>
          </a:p>
          <a:p>
            <a:pPr marL="0" indent="0">
              <a:buNone/>
            </a:pPr>
            <a:r>
              <a:rPr lang="en-US" dirty="0"/>
              <a:t>	Every Friday, 8am – 12 pm</a:t>
            </a:r>
          </a:p>
          <a:p>
            <a:endParaRPr lang="en-US" dirty="0"/>
          </a:p>
          <a:p>
            <a:r>
              <a:rPr lang="en-US" dirty="0"/>
              <a:t>Riverside I, 1</a:t>
            </a:r>
            <a:r>
              <a:rPr lang="en-US" baseline="30000" dirty="0"/>
              <a:t>st</a:t>
            </a:r>
            <a:r>
              <a:rPr lang="en-US" dirty="0"/>
              <a:t> floor, VTCSOM only</a:t>
            </a:r>
          </a:p>
          <a:p>
            <a:pPr marL="0" indent="0">
              <a:buNone/>
            </a:pPr>
            <a:r>
              <a:rPr lang="en-US" dirty="0"/>
              <a:t>	</a:t>
            </a:r>
            <a:r>
              <a:rPr lang="en-US" sz="3200" dirty="0">
                <a:latin typeface="Arial"/>
                <a:cs typeface="Arial"/>
              </a:rPr>
              <a:t>Thursdays, 1-5 pm</a:t>
            </a:r>
          </a:p>
          <a:p>
            <a:endParaRPr lang="en-US" dirty="0"/>
          </a:p>
          <a:p>
            <a:r>
              <a:rPr lang="en-US" dirty="0"/>
              <a:t>RMH, 1W Hot Spot</a:t>
            </a:r>
          </a:p>
          <a:p>
            <a:pPr marL="0" indent="0">
              <a:buNone/>
            </a:pPr>
            <a:r>
              <a:rPr lang="en-US" dirty="0"/>
              <a:t>	Wednesdays, 9:00am - 5:00 pm</a:t>
            </a:r>
          </a:p>
          <a:p>
            <a:endParaRPr lang="en-US" dirty="0"/>
          </a:p>
          <a:p>
            <a:r>
              <a:rPr lang="en-US" dirty="0"/>
              <a:t>Rehab: Move end of January/early February</a:t>
            </a:r>
          </a:p>
          <a:p>
            <a:endParaRPr lang="en-US" dirty="0"/>
          </a:p>
        </p:txBody>
      </p:sp>
    </p:spTree>
    <p:extLst>
      <p:ext uri="{BB962C8B-B14F-4D97-AF65-F5344CB8AC3E}">
        <p14:creationId xmlns:p14="http://schemas.microsoft.com/office/powerpoint/2010/main" val="4194894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sz="3000" dirty="0"/>
              <a:t>HART: Improving Client Communication/Support:</a:t>
            </a:r>
            <a:br>
              <a:rPr lang="en-US" sz="3000" dirty="0"/>
            </a:br>
            <a:r>
              <a:rPr lang="en-US" sz="3000" dirty="0"/>
              <a:t>New Process</a:t>
            </a:r>
          </a:p>
        </p:txBody>
      </p:sp>
      <p:graphicFrame>
        <p:nvGraphicFramePr>
          <p:cNvPr id="58" name="Content Placeholder 3">
            <a:extLst>
              <a:ext uri="{FF2B5EF4-FFF2-40B4-BE49-F238E27FC236}">
                <a16:creationId xmlns:a16="http://schemas.microsoft.com/office/drawing/2014/main" id="{8D6018EC-890C-450F-93CF-69C867FB6684}"/>
              </a:ext>
            </a:extLst>
          </p:cNvPr>
          <p:cNvGraphicFramePr>
            <a:graphicFrameLocks noGrp="1"/>
          </p:cNvGraphicFramePr>
          <p:nvPr>
            <p:ph idx="1"/>
            <p:extLst>
              <p:ext uri="{D42A27DB-BD31-4B8C-83A1-F6EECF244321}">
                <p14:modId xmlns:p14="http://schemas.microsoft.com/office/powerpoint/2010/main" val="1603724747"/>
              </p:ext>
            </p:extLst>
          </p:nvPr>
        </p:nvGraphicFramePr>
        <p:xfrm>
          <a:off x="154328" y="400049"/>
          <a:ext cx="8897815" cy="5222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9" name="Group 58">
            <a:extLst>
              <a:ext uri="{FF2B5EF4-FFF2-40B4-BE49-F238E27FC236}">
                <a16:creationId xmlns:a16="http://schemas.microsoft.com/office/drawing/2014/main" id="{D62B30CE-62AA-47F3-81D2-92B71E4DE6D7}"/>
              </a:ext>
            </a:extLst>
          </p:cNvPr>
          <p:cNvGrpSpPr/>
          <p:nvPr/>
        </p:nvGrpSpPr>
        <p:grpSpPr>
          <a:xfrm>
            <a:off x="-91857" y="1745327"/>
            <a:ext cx="9009964" cy="3235514"/>
            <a:chOff x="1524001" y="2584994"/>
            <a:chExt cx="9009964" cy="3235514"/>
          </a:xfrm>
        </p:grpSpPr>
        <p:grpSp>
          <p:nvGrpSpPr>
            <p:cNvPr id="60" name="Group 59">
              <a:extLst>
                <a:ext uri="{FF2B5EF4-FFF2-40B4-BE49-F238E27FC236}">
                  <a16:creationId xmlns:a16="http://schemas.microsoft.com/office/drawing/2014/main" id="{693D6E2A-DD68-4052-BCAE-1050D8CEE8B2}"/>
                </a:ext>
              </a:extLst>
            </p:cNvPr>
            <p:cNvGrpSpPr/>
            <p:nvPr/>
          </p:nvGrpSpPr>
          <p:grpSpPr>
            <a:xfrm>
              <a:off x="5749362" y="2584994"/>
              <a:ext cx="974626" cy="426371"/>
              <a:chOff x="3354925" y="2580542"/>
              <a:chExt cx="974626" cy="426371"/>
            </a:xfrm>
          </p:grpSpPr>
          <p:sp>
            <p:nvSpPr>
              <p:cNvPr id="79" name="Flowchart: Extract 78">
                <a:extLst>
                  <a:ext uri="{FF2B5EF4-FFF2-40B4-BE49-F238E27FC236}">
                    <a16:creationId xmlns:a16="http://schemas.microsoft.com/office/drawing/2014/main" id="{13C38BB6-E4C0-43C3-9389-9CB3D5D67529}"/>
                  </a:ext>
                </a:extLst>
              </p:cNvPr>
              <p:cNvSpPr/>
              <p:nvPr/>
            </p:nvSpPr>
            <p:spPr>
              <a:xfrm>
                <a:off x="3591656" y="2580542"/>
                <a:ext cx="448408" cy="395654"/>
              </a:xfrm>
              <a:prstGeom prst="flowChartExtract">
                <a:avLst/>
              </a:prstGeom>
              <a:solidFill>
                <a:srgbClr val="FF6D6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DB48FAE1-738C-4329-B0C0-93AF720499B5}"/>
                  </a:ext>
                </a:extLst>
              </p:cNvPr>
              <p:cNvSpPr txBox="1"/>
              <p:nvPr/>
            </p:nvSpPr>
            <p:spPr>
              <a:xfrm>
                <a:off x="3354925" y="2637581"/>
                <a:ext cx="974626" cy="369332"/>
              </a:xfrm>
              <a:prstGeom prst="rect">
                <a:avLst/>
              </a:prstGeom>
              <a:noFill/>
            </p:spPr>
            <p:txBody>
              <a:bodyPr wrap="none" rtlCol="0">
                <a:spAutoFit/>
              </a:bodyPr>
              <a:lstStyle/>
              <a:p>
                <a:r>
                  <a:rPr lang="en-US" dirty="0"/>
                  <a:t>Changes</a:t>
                </a:r>
              </a:p>
            </p:txBody>
          </p:sp>
        </p:grpSp>
        <p:sp>
          <p:nvSpPr>
            <p:cNvPr id="61" name="Rounded Rectangle 4">
              <a:extLst>
                <a:ext uri="{FF2B5EF4-FFF2-40B4-BE49-F238E27FC236}">
                  <a16:creationId xmlns:a16="http://schemas.microsoft.com/office/drawing/2014/main" id="{671A09C2-5AA9-452A-848E-EBEFE39BEF03}"/>
                </a:ext>
              </a:extLst>
            </p:cNvPr>
            <p:cNvSpPr/>
            <p:nvPr/>
          </p:nvSpPr>
          <p:spPr>
            <a:xfrm>
              <a:off x="2666999" y="5222631"/>
              <a:ext cx="7737232" cy="59787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HA Research Team</a:t>
              </a:r>
            </a:p>
          </p:txBody>
        </p:sp>
        <p:cxnSp>
          <p:nvCxnSpPr>
            <p:cNvPr id="62" name="Straight Arrow Connector 61">
              <a:extLst>
                <a:ext uri="{FF2B5EF4-FFF2-40B4-BE49-F238E27FC236}">
                  <a16:creationId xmlns:a16="http://schemas.microsoft.com/office/drawing/2014/main" id="{28A2AD5F-7B59-42B0-9DCC-7E4E96FBA23B}"/>
                </a:ext>
              </a:extLst>
            </p:cNvPr>
            <p:cNvCxnSpPr>
              <a:endCxn id="61" idx="1"/>
            </p:cNvCxnSpPr>
            <p:nvPr/>
          </p:nvCxnSpPr>
          <p:spPr>
            <a:xfrm>
              <a:off x="2135723" y="3516925"/>
              <a:ext cx="531276" cy="2004645"/>
            </a:xfrm>
            <a:prstGeom prst="straightConnector1">
              <a:avLst/>
            </a:prstGeom>
            <a:ln w="38100" cmpd="sng">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1F0E5C95-563F-499A-BD01-8E3E8AEC4C19}"/>
                </a:ext>
              </a:extLst>
            </p:cNvPr>
            <p:cNvCxnSpPr/>
            <p:nvPr/>
          </p:nvCxnSpPr>
          <p:spPr>
            <a:xfrm>
              <a:off x="3700095" y="3516924"/>
              <a:ext cx="0" cy="1705706"/>
            </a:xfrm>
            <a:prstGeom prst="straightConnector1">
              <a:avLst/>
            </a:prstGeom>
            <a:ln w="38100" cmpd="sng">
              <a:headEnd type="triangle" w="lg" len="med"/>
              <a:tailEnd type="triangle" w="lg" len="med"/>
            </a:ln>
          </p:spPr>
          <p:style>
            <a:lnRef idx="2">
              <a:schemeClr val="accent1"/>
            </a:lnRef>
            <a:fillRef idx="0">
              <a:schemeClr val="accent1"/>
            </a:fillRef>
            <a:effectRef idx="1">
              <a:schemeClr val="accent1"/>
            </a:effectRef>
            <a:fontRef idx="minor">
              <a:schemeClr val="tx1"/>
            </a:fontRef>
          </p:style>
        </p:cxnSp>
        <p:sp>
          <p:nvSpPr>
            <p:cNvPr id="64" name="Down Arrow 5">
              <a:extLst>
                <a:ext uri="{FF2B5EF4-FFF2-40B4-BE49-F238E27FC236}">
                  <a16:creationId xmlns:a16="http://schemas.microsoft.com/office/drawing/2014/main" id="{AAD6ABDB-3146-46D3-87AF-F8D8518E8085}"/>
                </a:ext>
              </a:extLst>
            </p:cNvPr>
            <p:cNvSpPr/>
            <p:nvPr/>
          </p:nvSpPr>
          <p:spPr>
            <a:xfrm>
              <a:off x="4022597" y="3540839"/>
              <a:ext cx="484632" cy="1681791"/>
            </a:xfrm>
            <a:prstGeom prst="downArrow">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1600" b="1" dirty="0">
                  <a:solidFill>
                    <a:schemeClr val="tx1"/>
                  </a:solidFill>
                </a:rPr>
                <a:t>Notify</a:t>
              </a:r>
            </a:p>
          </p:txBody>
        </p:sp>
        <p:sp>
          <p:nvSpPr>
            <p:cNvPr id="65" name="TextBox 64">
              <a:extLst>
                <a:ext uri="{FF2B5EF4-FFF2-40B4-BE49-F238E27FC236}">
                  <a16:creationId xmlns:a16="http://schemas.microsoft.com/office/drawing/2014/main" id="{ABAEC813-720D-4231-955C-B4E55CF62F38}"/>
                </a:ext>
              </a:extLst>
            </p:cNvPr>
            <p:cNvSpPr txBox="1"/>
            <p:nvPr/>
          </p:nvSpPr>
          <p:spPr>
            <a:xfrm>
              <a:off x="1524001" y="3809323"/>
              <a:ext cx="1951892" cy="646331"/>
            </a:xfrm>
            <a:prstGeom prst="rect">
              <a:avLst/>
            </a:prstGeom>
            <a:noFill/>
          </p:spPr>
          <p:txBody>
            <a:bodyPr wrap="square" rtlCol="0">
              <a:spAutoFit/>
            </a:bodyPr>
            <a:lstStyle/>
            <a:p>
              <a:r>
                <a:rPr lang="en-US" dirty="0"/>
                <a:t>Review and Recommend</a:t>
              </a:r>
            </a:p>
          </p:txBody>
        </p:sp>
        <p:cxnSp>
          <p:nvCxnSpPr>
            <p:cNvPr id="66" name="Straight Arrow Connector 65">
              <a:extLst>
                <a:ext uri="{FF2B5EF4-FFF2-40B4-BE49-F238E27FC236}">
                  <a16:creationId xmlns:a16="http://schemas.microsoft.com/office/drawing/2014/main" id="{88AC0CC1-5215-441E-BF9D-AABA50D23212}"/>
                </a:ext>
              </a:extLst>
            </p:cNvPr>
            <p:cNvCxnSpPr/>
            <p:nvPr/>
          </p:nvCxnSpPr>
          <p:spPr>
            <a:xfrm flipV="1">
              <a:off x="5304692" y="3533278"/>
              <a:ext cx="0" cy="1689352"/>
            </a:xfrm>
            <a:prstGeom prst="straightConnector1">
              <a:avLst/>
            </a:prstGeom>
            <a:ln w="38100" cmpd="sng">
              <a:headEnd type="none" w="lg" len="med"/>
              <a:tailEnd type="triangle" w="lg" len="med"/>
            </a:ln>
          </p:spPr>
          <p:style>
            <a:lnRef idx="2">
              <a:schemeClr val="accent1"/>
            </a:lnRef>
            <a:fillRef idx="0">
              <a:schemeClr val="accent1"/>
            </a:fillRef>
            <a:effectRef idx="1">
              <a:schemeClr val="accent1"/>
            </a:effectRef>
            <a:fontRef idx="minor">
              <a:schemeClr val="tx1"/>
            </a:fontRef>
          </p:style>
        </p:cxnSp>
        <p:grpSp>
          <p:nvGrpSpPr>
            <p:cNvPr id="67" name="Group 66">
              <a:extLst>
                <a:ext uri="{FF2B5EF4-FFF2-40B4-BE49-F238E27FC236}">
                  <a16:creationId xmlns:a16="http://schemas.microsoft.com/office/drawing/2014/main" id="{86E094D8-8E58-4494-9514-0E19C9A4117D}"/>
                </a:ext>
              </a:extLst>
            </p:cNvPr>
            <p:cNvGrpSpPr/>
            <p:nvPr/>
          </p:nvGrpSpPr>
          <p:grpSpPr>
            <a:xfrm>
              <a:off x="1648410" y="4363665"/>
              <a:ext cx="974626" cy="395654"/>
              <a:chOff x="3328547" y="2932289"/>
              <a:chExt cx="974626" cy="395654"/>
            </a:xfrm>
          </p:grpSpPr>
          <p:sp>
            <p:nvSpPr>
              <p:cNvPr id="77" name="Flowchart: Extract 76">
                <a:extLst>
                  <a:ext uri="{FF2B5EF4-FFF2-40B4-BE49-F238E27FC236}">
                    <a16:creationId xmlns:a16="http://schemas.microsoft.com/office/drawing/2014/main" id="{865C6F58-3A2C-4162-ABED-0AA5BDF6341C}"/>
                  </a:ext>
                </a:extLst>
              </p:cNvPr>
              <p:cNvSpPr/>
              <p:nvPr/>
            </p:nvSpPr>
            <p:spPr>
              <a:xfrm>
                <a:off x="3591656" y="2932289"/>
                <a:ext cx="448408" cy="395654"/>
              </a:xfrm>
              <a:prstGeom prst="flowChartExtract">
                <a:avLst/>
              </a:prstGeom>
              <a:solidFill>
                <a:srgbClr val="FF6D6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96C3D2B8-9264-459C-902D-92459E1A176B}"/>
                  </a:ext>
                </a:extLst>
              </p:cNvPr>
              <p:cNvSpPr txBox="1"/>
              <p:nvPr/>
            </p:nvSpPr>
            <p:spPr>
              <a:xfrm>
                <a:off x="3328547" y="2958611"/>
                <a:ext cx="974626" cy="369332"/>
              </a:xfrm>
              <a:prstGeom prst="rect">
                <a:avLst/>
              </a:prstGeom>
              <a:noFill/>
            </p:spPr>
            <p:txBody>
              <a:bodyPr wrap="none" rtlCol="0">
                <a:spAutoFit/>
              </a:bodyPr>
              <a:lstStyle/>
              <a:p>
                <a:r>
                  <a:rPr lang="en-US" dirty="0"/>
                  <a:t>Changes</a:t>
                </a:r>
              </a:p>
            </p:txBody>
          </p:sp>
        </p:grpSp>
        <p:sp>
          <p:nvSpPr>
            <p:cNvPr id="68" name="TextBox 67">
              <a:extLst>
                <a:ext uri="{FF2B5EF4-FFF2-40B4-BE49-F238E27FC236}">
                  <a16:creationId xmlns:a16="http://schemas.microsoft.com/office/drawing/2014/main" id="{AAB20CE1-8FCC-4076-A85F-7BEA294D8E18}"/>
                </a:ext>
              </a:extLst>
            </p:cNvPr>
            <p:cNvSpPr txBox="1"/>
            <p:nvPr/>
          </p:nvSpPr>
          <p:spPr>
            <a:xfrm rot="16200000">
              <a:off x="3014295" y="4128139"/>
              <a:ext cx="975946" cy="369332"/>
            </a:xfrm>
            <a:prstGeom prst="rect">
              <a:avLst/>
            </a:prstGeom>
            <a:noFill/>
          </p:spPr>
          <p:txBody>
            <a:bodyPr wrap="square" rtlCol="0">
              <a:spAutoFit/>
            </a:bodyPr>
            <a:lstStyle/>
            <a:p>
              <a:r>
                <a:rPr lang="en-US" dirty="0"/>
                <a:t>Review</a:t>
              </a:r>
            </a:p>
          </p:txBody>
        </p:sp>
        <p:sp>
          <p:nvSpPr>
            <p:cNvPr id="69" name="TextBox 68">
              <a:extLst>
                <a:ext uri="{FF2B5EF4-FFF2-40B4-BE49-F238E27FC236}">
                  <a16:creationId xmlns:a16="http://schemas.microsoft.com/office/drawing/2014/main" id="{2805F029-E62A-427F-876D-95E7A87C1B90}"/>
                </a:ext>
              </a:extLst>
            </p:cNvPr>
            <p:cNvSpPr txBox="1"/>
            <p:nvPr/>
          </p:nvSpPr>
          <p:spPr>
            <a:xfrm rot="16200000">
              <a:off x="4650267" y="4093329"/>
              <a:ext cx="975946" cy="369332"/>
            </a:xfrm>
            <a:prstGeom prst="rect">
              <a:avLst/>
            </a:prstGeom>
            <a:noFill/>
          </p:spPr>
          <p:txBody>
            <a:bodyPr wrap="square" rtlCol="0">
              <a:spAutoFit/>
            </a:bodyPr>
            <a:lstStyle/>
            <a:p>
              <a:r>
                <a:rPr lang="en-US" dirty="0"/>
                <a:t>e-mail</a:t>
              </a:r>
            </a:p>
          </p:txBody>
        </p:sp>
        <p:cxnSp>
          <p:nvCxnSpPr>
            <p:cNvPr id="70" name="Straight Arrow Connector 69">
              <a:extLst>
                <a:ext uri="{FF2B5EF4-FFF2-40B4-BE49-F238E27FC236}">
                  <a16:creationId xmlns:a16="http://schemas.microsoft.com/office/drawing/2014/main" id="{FA574BF7-E1FE-424A-9D25-088C0A79A83D}"/>
                </a:ext>
              </a:extLst>
            </p:cNvPr>
            <p:cNvCxnSpPr/>
            <p:nvPr/>
          </p:nvCxnSpPr>
          <p:spPr>
            <a:xfrm flipV="1">
              <a:off x="8326314" y="3545311"/>
              <a:ext cx="0" cy="1689352"/>
            </a:xfrm>
            <a:prstGeom prst="straightConnector1">
              <a:avLst/>
            </a:prstGeom>
            <a:ln w="38100" cmpd="sng">
              <a:headEnd type="none" w="lg" len="med"/>
              <a:tailEnd type="triangle" w="lg" len="med"/>
            </a:ln>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C614B745-D3E4-4CC3-9052-B951BACBC7E9}"/>
                </a:ext>
              </a:extLst>
            </p:cNvPr>
            <p:cNvSpPr txBox="1"/>
            <p:nvPr/>
          </p:nvSpPr>
          <p:spPr>
            <a:xfrm rot="16200000">
              <a:off x="7671889" y="4105362"/>
              <a:ext cx="975946" cy="369332"/>
            </a:xfrm>
            <a:prstGeom prst="rect">
              <a:avLst/>
            </a:prstGeom>
            <a:noFill/>
          </p:spPr>
          <p:txBody>
            <a:bodyPr wrap="square" rtlCol="0">
              <a:spAutoFit/>
            </a:bodyPr>
            <a:lstStyle/>
            <a:p>
              <a:r>
                <a:rPr lang="en-US" dirty="0"/>
                <a:t>e-mail</a:t>
              </a:r>
            </a:p>
          </p:txBody>
        </p:sp>
        <p:sp>
          <p:nvSpPr>
            <p:cNvPr id="72" name="Down Arrow 36">
              <a:extLst>
                <a:ext uri="{FF2B5EF4-FFF2-40B4-BE49-F238E27FC236}">
                  <a16:creationId xmlns:a16="http://schemas.microsoft.com/office/drawing/2014/main" id="{D22974E2-1748-4B8C-B707-3AFF9498AFCD}"/>
                </a:ext>
              </a:extLst>
            </p:cNvPr>
            <p:cNvSpPr/>
            <p:nvPr/>
          </p:nvSpPr>
          <p:spPr>
            <a:xfrm>
              <a:off x="7252305" y="3540840"/>
              <a:ext cx="484632" cy="1681791"/>
            </a:xfrm>
            <a:prstGeom prst="downArrow">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1600" b="1" dirty="0">
                  <a:solidFill>
                    <a:schemeClr val="tx1"/>
                  </a:solidFill>
                </a:rPr>
                <a:t>Notify</a:t>
              </a:r>
            </a:p>
          </p:txBody>
        </p:sp>
        <p:cxnSp>
          <p:nvCxnSpPr>
            <p:cNvPr id="73" name="Straight Arrow Connector 72">
              <a:extLst>
                <a:ext uri="{FF2B5EF4-FFF2-40B4-BE49-F238E27FC236}">
                  <a16:creationId xmlns:a16="http://schemas.microsoft.com/office/drawing/2014/main" id="{895E1880-2774-4E37-812A-6A72DF9A79C7}"/>
                </a:ext>
              </a:extLst>
            </p:cNvPr>
            <p:cNvCxnSpPr/>
            <p:nvPr/>
          </p:nvCxnSpPr>
          <p:spPr>
            <a:xfrm>
              <a:off x="10223961" y="3512887"/>
              <a:ext cx="0" cy="1705706"/>
            </a:xfrm>
            <a:prstGeom prst="straightConnector1">
              <a:avLst/>
            </a:prstGeom>
            <a:ln w="38100" cmpd="sng">
              <a:headEnd type="triangle" w="lg" len="med"/>
              <a:tailEnd type="triangle" w="lg" len="med"/>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05896202-E355-483D-BC01-757D0526734A}"/>
                </a:ext>
              </a:extLst>
            </p:cNvPr>
            <p:cNvSpPr txBox="1"/>
            <p:nvPr/>
          </p:nvSpPr>
          <p:spPr>
            <a:xfrm rot="16200000">
              <a:off x="9722827" y="3974130"/>
              <a:ext cx="975946" cy="646331"/>
            </a:xfrm>
            <a:prstGeom prst="rect">
              <a:avLst/>
            </a:prstGeom>
            <a:noFill/>
          </p:spPr>
          <p:txBody>
            <a:bodyPr wrap="square" rtlCol="0">
              <a:spAutoFit/>
            </a:bodyPr>
            <a:lstStyle/>
            <a:p>
              <a:r>
                <a:rPr lang="en-US" dirty="0"/>
                <a:t>Provide Services</a:t>
              </a:r>
            </a:p>
          </p:txBody>
        </p:sp>
        <p:cxnSp>
          <p:nvCxnSpPr>
            <p:cNvPr id="75" name="Straight Arrow Connector 74">
              <a:extLst>
                <a:ext uri="{FF2B5EF4-FFF2-40B4-BE49-F238E27FC236}">
                  <a16:creationId xmlns:a16="http://schemas.microsoft.com/office/drawing/2014/main" id="{0118BC1D-F64D-4FFD-9584-BB9AB0D05F23}"/>
                </a:ext>
              </a:extLst>
            </p:cNvPr>
            <p:cNvCxnSpPr/>
            <p:nvPr/>
          </p:nvCxnSpPr>
          <p:spPr>
            <a:xfrm>
              <a:off x="8839252" y="3533279"/>
              <a:ext cx="0" cy="1701385"/>
            </a:xfrm>
            <a:prstGeom prst="straightConnector1">
              <a:avLst/>
            </a:prstGeom>
            <a:ln w="38100" cmpd="sng">
              <a:headEnd type="none" w="lg" len="med"/>
              <a:tailEnd type="triangle" w="lg" len="med"/>
            </a:ln>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AE72475C-67EC-4A3A-8D97-79C78A9635D7}"/>
                </a:ext>
              </a:extLst>
            </p:cNvPr>
            <p:cNvSpPr txBox="1"/>
            <p:nvPr/>
          </p:nvSpPr>
          <p:spPr>
            <a:xfrm rot="16200000">
              <a:off x="8351279" y="3974308"/>
              <a:ext cx="975946" cy="646331"/>
            </a:xfrm>
            <a:prstGeom prst="rect">
              <a:avLst/>
            </a:prstGeom>
            <a:noFill/>
          </p:spPr>
          <p:txBody>
            <a:bodyPr wrap="square" rtlCol="0">
              <a:spAutoFit/>
            </a:bodyPr>
            <a:lstStyle/>
            <a:p>
              <a:r>
                <a:rPr lang="en-US" dirty="0"/>
                <a:t>Confirm protocol</a:t>
              </a:r>
            </a:p>
          </p:txBody>
        </p:sp>
      </p:grpSp>
    </p:spTree>
    <p:extLst>
      <p:ext uri="{BB962C8B-B14F-4D97-AF65-F5344CB8AC3E}">
        <p14:creationId xmlns:p14="http://schemas.microsoft.com/office/powerpoint/2010/main" val="2591603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Sample E-mail Post R&amp;D</a:t>
            </a:r>
          </a:p>
        </p:txBody>
      </p:sp>
      <p:sp>
        <p:nvSpPr>
          <p:cNvPr id="3" name="Content Placeholder 2"/>
          <p:cNvSpPr>
            <a:spLocks noGrp="1"/>
          </p:cNvSpPr>
          <p:nvPr>
            <p:ph idx="1"/>
          </p:nvPr>
        </p:nvSpPr>
        <p:spPr>
          <a:xfrm>
            <a:off x="457201" y="1417638"/>
            <a:ext cx="8058150" cy="4424917"/>
          </a:xfrm>
        </p:spPr>
        <p:txBody>
          <a:bodyPr>
            <a:noAutofit/>
          </a:bodyPr>
          <a:lstStyle/>
          <a:p>
            <a:pPr marL="0" indent="0">
              <a:buNone/>
            </a:pPr>
            <a:r>
              <a:rPr lang="en-US" sz="1050" b="1" dirty="0">
                <a:latin typeface="Arial Narrow" panose="020B0606020202030204" pitchFamily="34" charset="0"/>
              </a:rPr>
              <a:t>Dear </a:t>
            </a:r>
            <a:r>
              <a:rPr lang="en-US" sz="1050" b="1" dirty="0" err="1">
                <a:latin typeface="Arial Narrow" panose="020B0606020202030204" pitchFamily="34" charset="0"/>
              </a:rPr>
              <a:t>ClientName</a:t>
            </a:r>
            <a:r>
              <a:rPr lang="en-US" sz="1050" b="1" dirty="0">
                <a:latin typeface="Arial Narrow" panose="020B0606020202030204" pitchFamily="34" charset="0"/>
              </a:rPr>
              <a:t> </a:t>
            </a:r>
          </a:p>
          <a:p>
            <a:pPr marL="0" indent="0">
              <a:buNone/>
            </a:pPr>
            <a:r>
              <a:rPr lang="en-US" sz="1050" b="1" dirty="0">
                <a:latin typeface="Arial Narrow" panose="020B0606020202030204" pitchFamily="34" charset="0"/>
              </a:rPr>
              <a:t>Congratulations on receiving R&amp;D approval for your project titled “Project Title.”  I would like to offer assistance with the next steps of your project.    </a:t>
            </a:r>
          </a:p>
          <a:p>
            <a:pPr marL="0" indent="0">
              <a:buNone/>
            </a:pPr>
            <a:r>
              <a:rPr lang="en-US" sz="1050" b="1" dirty="0">
                <a:latin typeface="Arial Narrow" panose="020B0606020202030204" pitchFamily="34" charset="0"/>
              </a:rPr>
              <a:t>I see that you will be using </a:t>
            </a:r>
            <a:r>
              <a:rPr lang="en-US" sz="1050" b="1" dirty="0" err="1">
                <a:latin typeface="Arial Narrow" panose="020B0606020202030204" pitchFamily="34" charset="0"/>
              </a:rPr>
              <a:t>REDCap</a:t>
            </a:r>
            <a:r>
              <a:rPr lang="en-US" sz="1050" b="1" dirty="0">
                <a:latin typeface="Arial Narrow" panose="020B0606020202030204" pitchFamily="34" charset="0"/>
              </a:rPr>
              <a:t> as a data collection tool.  </a:t>
            </a:r>
            <a:r>
              <a:rPr lang="en-US" sz="1050" b="1" dirty="0" err="1">
                <a:latin typeface="Arial Narrow" panose="020B0606020202030204" pitchFamily="34" charset="0"/>
              </a:rPr>
              <a:t>REDCap</a:t>
            </a:r>
            <a:r>
              <a:rPr lang="en-US" sz="1050" b="1" dirty="0">
                <a:latin typeface="Arial Narrow" panose="020B0606020202030204" pitchFamily="34" charset="0"/>
              </a:rPr>
              <a:t> is exceptional for secure, accurate and efficient data collection, and we would welcome the opportunity to build the tool to the specifications of your project.  </a:t>
            </a:r>
            <a:r>
              <a:rPr lang="en-US" sz="1050" b="1" dirty="0" err="1">
                <a:latin typeface="Arial Narrow" panose="020B0606020202030204" pitchFamily="34" charset="0"/>
              </a:rPr>
              <a:t>REDCap</a:t>
            </a:r>
            <a:r>
              <a:rPr lang="en-US" sz="1050" b="1" dirty="0">
                <a:latin typeface="Arial Narrow" panose="020B0606020202030204" pitchFamily="34" charset="0"/>
              </a:rPr>
              <a:t> data are easily exported for analysis or combining with other data sources. For </a:t>
            </a:r>
            <a:r>
              <a:rPr lang="en-US" sz="1050" b="1" dirty="0" err="1">
                <a:latin typeface="Arial Narrow" panose="020B0606020202030204" pitchFamily="34" charset="0"/>
              </a:rPr>
              <a:t>REDCap</a:t>
            </a:r>
            <a:r>
              <a:rPr lang="en-US" sz="1050" b="1" dirty="0">
                <a:latin typeface="Arial Narrow" panose="020B0606020202030204" pitchFamily="34" charset="0"/>
              </a:rPr>
              <a:t> surveys/projects, you can use the following language in your IRB protocol to describe this tool and how you will use it. You may edit this language if you wish; however the IRB is accustomed to our description, and it may help the review of your project to make as few changes as possible.</a:t>
            </a:r>
          </a:p>
          <a:p>
            <a:pPr marL="0" indent="0">
              <a:buNone/>
            </a:pPr>
            <a:r>
              <a:rPr lang="en-US" sz="1050" b="1" dirty="0">
                <a:latin typeface="Arial Narrow" panose="020B0606020202030204" pitchFamily="34" charset="0"/>
              </a:rPr>
              <a:t> Carilion Clinic's REDCap software will be used as the central location for data collection. </a:t>
            </a:r>
            <a:r>
              <a:rPr lang="en-US" sz="1050" b="1" dirty="0" err="1">
                <a:latin typeface="Arial Narrow" panose="020B0606020202030204" pitchFamily="34" charset="0"/>
              </a:rPr>
              <a:t>REDCap</a:t>
            </a:r>
            <a:r>
              <a:rPr lang="en-US" sz="1050" b="1" dirty="0">
                <a:latin typeface="Arial Narrow" panose="020B0606020202030204" pitchFamily="34" charset="0"/>
              </a:rPr>
              <a:t> (research electronic data capture) provides a secure, web-based application designed to support data management and collection for research/QA/QI studies. </a:t>
            </a:r>
            <a:r>
              <a:rPr lang="en-US" sz="1050" b="1" dirty="0" err="1">
                <a:latin typeface="Arial Narrow" panose="020B0606020202030204" pitchFamily="34" charset="0"/>
              </a:rPr>
              <a:t>Carilion's</a:t>
            </a:r>
            <a:r>
              <a:rPr lang="en-US" sz="1050" b="1" dirty="0">
                <a:latin typeface="Arial Narrow" panose="020B0606020202030204" pitchFamily="34" charset="0"/>
              </a:rPr>
              <a:t> </a:t>
            </a:r>
            <a:r>
              <a:rPr lang="en-US" sz="1050" b="1" dirty="0" err="1">
                <a:latin typeface="Arial Narrow" panose="020B0606020202030204" pitchFamily="34" charset="0"/>
              </a:rPr>
              <a:t>REDCap</a:t>
            </a:r>
            <a:r>
              <a:rPr lang="en-US" sz="1050" b="1" dirty="0">
                <a:latin typeface="Arial Narrow" panose="020B0606020202030204" pitchFamily="34" charset="0"/>
              </a:rPr>
              <a:t> servers are securely housed on site in a limited access data center, and all data are stored on </a:t>
            </a:r>
            <a:r>
              <a:rPr lang="en-US" sz="1050" b="1" dirty="0" err="1">
                <a:latin typeface="Arial Narrow" panose="020B0606020202030204" pitchFamily="34" charset="0"/>
              </a:rPr>
              <a:t>Carilion's</a:t>
            </a:r>
            <a:r>
              <a:rPr lang="en-US" sz="1050" b="1" dirty="0">
                <a:latin typeface="Arial Narrow" panose="020B0606020202030204" pitchFamily="34" charset="0"/>
              </a:rPr>
              <a:t> firewall protected network. The Health Analytics Research Team supports the proper development of projects and surveys in </a:t>
            </a:r>
            <a:r>
              <a:rPr lang="en-US" sz="1050" b="1" dirty="0" err="1">
                <a:latin typeface="Arial Narrow" panose="020B0606020202030204" pitchFamily="34" charset="0"/>
              </a:rPr>
              <a:t>REDCap</a:t>
            </a:r>
            <a:r>
              <a:rPr lang="en-US" sz="1050" b="1" dirty="0">
                <a:latin typeface="Arial Narrow" panose="020B0606020202030204" pitchFamily="34" charset="0"/>
              </a:rPr>
              <a:t>, observing appropriate change control and enforcing appropriate security controls. Data collection projects are built with a study-specific data dictionary, enforcing intuitive, accurate, consistent and complete data entry. </a:t>
            </a:r>
            <a:r>
              <a:rPr lang="en-US" sz="1050" b="1" dirty="0" err="1">
                <a:latin typeface="Arial Narrow" panose="020B0606020202030204" pitchFamily="34" charset="0"/>
              </a:rPr>
              <a:t>REDCap</a:t>
            </a:r>
            <a:r>
              <a:rPr lang="en-US" sz="1050" b="1" dirty="0">
                <a:latin typeface="Arial Narrow" panose="020B0606020202030204" pitchFamily="34" charset="0"/>
              </a:rPr>
              <a:t> also provides a survey tool for building and managing online surveys. Health Analytics Research team restricts user access to the IRB-approved project research team utilizing the approved processes and standards of TSG. </a:t>
            </a:r>
            <a:r>
              <a:rPr lang="en-US" sz="1050" b="1" dirty="0" err="1">
                <a:latin typeface="Arial Narrow" panose="020B0606020202030204" pitchFamily="34" charset="0"/>
              </a:rPr>
              <a:t>REDCap</a:t>
            </a:r>
            <a:r>
              <a:rPr lang="en-US" sz="1050" b="1" dirty="0">
                <a:latin typeface="Arial Narrow" panose="020B0606020202030204" pitchFamily="34" charset="0"/>
              </a:rPr>
              <a:t> is HIPAA compliant and provides audit trails. Data can be easily exported in several formats to a secure network directory for combination with extracted data, if appropriate, and analysis with common statistical packages.</a:t>
            </a:r>
          </a:p>
          <a:p>
            <a:pPr marL="0" indent="0">
              <a:buNone/>
            </a:pPr>
            <a:r>
              <a:rPr lang="en-US" sz="1050" b="1" dirty="0">
                <a:latin typeface="Arial Narrow" panose="020B0606020202030204" pitchFamily="34" charset="0"/>
              </a:rPr>
              <a:t>Once we have notification of IRB approval for your project, I will be back in touch to assist you with the next steps to:</a:t>
            </a:r>
          </a:p>
          <a:p>
            <a:pPr marL="0" indent="0">
              <a:buNone/>
            </a:pPr>
            <a:r>
              <a:rPr lang="en-US" sz="1050" b="1" dirty="0">
                <a:latin typeface="Arial Narrow" panose="020B0606020202030204" pitchFamily="34" charset="0"/>
              </a:rPr>
              <a:t>Request a </a:t>
            </a:r>
            <a:r>
              <a:rPr lang="en-US" sz="1050" b="1" dirty="0" err="1">
                <a:latin typeface="Arial Narrow" panose="020B0606020202030204" pitchFamily="34" charset="0"/>
              </a:rPr>
              <a:t>REDCap</a:t>
            </a:r>
            <a:r>
              <a:rPr lang="en-US" sz="1050" b="1" dirty="0">
                <a:latin typeface="Arial Narrow" panose="020B0606020202030204" pitchFamily="34" charset="0"/>
              </a:rPr>
              <a:t> project to be built for your data collection needs</a:t>
            </a:r>
          </a:p>
          <a:p>
            <a:pPr marL="0" indent="0">
              <a:buNone/>
            </a:pPr>
            <a:r>
              <a:rPr lang="en-US" sz="1050" b="1" dirty="0">
                <a:latin typeface="Arial Narrow" panose="020B0606020202030204" pitchFamily="34" charset="0"/>
              </a:rPr>
              <a:t>Request a secure shared drive directory for your project’s data</a:t>
            </a:r>
          </a:p>
          <a:p>
            <a:pPr marL="0" indent="0">
              <a:buNone/>
            </a:pPr>
            <a:r>
              <a:rPr lang="en-US" sz="1050" b="1" dirty="0">
                <a:latin typeface="Arial Narrow" panose="020B0606020202030204" pitchFamily="34" charset="0"/>
              </a:rPr>
              <a:t>Request </a:t>
            </a:r>
            <a:r>
              <a:rPr lang="en-US" sz="1050" b="1" dirty="0" err="1">
                <a:latin typeface="Arial Narrow" panose="020B0606020202030204" pitchFamily="34" charset="0"/>
              </a:rPr>
              <a:t>biostatistical</a:t>
            </a:r>
            <a:r>
              <a:rPr lang="en-US" sz="1050" b="1" dirty="0">
                <a:latin typeface="Arial Narrow" panose="020B0606020202030204" pitchFamily="34" charset="0"/>
              </a:rPr>
              <a:t> support</a:t>
            </a:r>
          </a:p>
          <a:p>
            <a:pPr marL="0" indent="0">
              <a:buNone/>
            </a:pPr>
            <a:r>
              <a:rPr lang="en-US" sz="1050" b="1" dirty="0">
                <a:latin typeface="Arial Narrow" panose="020B0606020202030204" pitchFamily="34" charset="0"/>
              </a:rPr>
              <a:t>Research Epic Access</a:t>
            </a:r>
          </a:p>
          <a:p>
            <a:pPr marL="0" indent="0">
              <a:buNone/>
            </a:pPr>
            <a:r>
              <a:rPr lang="en-US" sz="1050" b="1" dirty="0">
                <a:latin typeface="Arial Narrow" panose="020B0606020202030204" pitchFamily="34" charset="0"/>
              </a:rPr>
              <a:t>Other services as defined – Epic Access for chart review</a:t>
            </a:r>
          </a:p>
          <a:p>
            <a:pPr marL="0" indent="0">
              <a:buNone/>
            </a:pPr>
            <a:r>
              <a:rPr lang="en-US" sz="1050" b="1" dirty="0">
                <a:latin typeface="Arial Narrow" panose="020B0606020202030204" pitchFamily="34" charset="0"/>
              </a:rPr>
              <a:t> </a:t>
            </a:r>
          </a:p>
          <a:p>
            <a:pPr marL="0" indent="0">
              <a:buNone/>
            </a:pPr>
            <a:r>
              <a:rPr lang="en-US" sz="1050" b="1" dirty="0">
                <a:latin typeface="Arial Narrow" panose="020B0606020202030204" pitchFamily="34" charset="0"/>
              </a:rPr>
              <a:t>We in the Health Analytics Research Team look forward to supporting you with your project.  If you have any questions or need any assistance with the data/analytic/security components of your IRB application, please don’t hesitate to reach out to me, Mattie </a:t>
            </a:r>
            <a:r>
              <a:rPr lang="en-US" sz="1050" b="1" dirty="0" err="1">
                <a:latin typeface="Arial Narrow" panose="020B0606020202030204" pitchFamily="34" charset="0"/>
              </a:rPr>
              <a:t>Tenzer</a:t>
            </a:r>
            <a:r>
              <a:rPr lang="en-US" sz="1050" b="1" dirty="0">
                <a:latin typeface="Arial Narrow" panose="020B0606020202030204" pitchFamily="34" charset="0"/>
              </a:rPr>
              <a:t> or Min Wang for assistance.  We are here to help!</a:t>
            </a:r>
          </a:p>
          <a:p>
            <a:pPr marL="0" indent="0">
              <a:buNone/>
            </a:pPr>
            <a:r>
              <a:rPr lang="en-US" sz="1050" b="1" dirty="0">
                <a:latin typeface="Arial Narrow" panose="020B0606020202030204" pitchFamily="34" charset="0"/>
              </a:rPr>
              <a:t> </a:t>
            </a:r>
          </a:p>
          <a:p>
            <a:pPr marL="0" indent="0">
              <a:buNone/>
            </a:pPr>
            <a:endParaRPr lang="en-US" sz="1050" b="1" dirty="0">
              <a:latin typeface="Arial Narrow" panose="020B0606020202030204" pitchFamily="34" charset="0"/>
            </a:endParaRPr>
          </a:p>
        </p:txBody>
      </p:sp>
    </p:spTree>
    <p:extLst>
      <p:ext uri="{BB962C8B-B14F-4D97-AF65-F5344CB8AC3E}">
        <p14:creationId xmlns:p14="http://schemas.microsoft.com/office/powerpoint/2010/main" val="60278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Sample E-mail Post-IRB</a:t>
            </a:r>
          </a:p>
        </p:txBody>
      </p:sp>
      <p:sp>
        <p:nvSpPr>
          <p:cNvPr id="3" name="Content Placeholder 2"/>
          <p:cNvSpPr>
            <a:spLocks noGrp="1"/>
          </p:cNvSpPr>
          <p:nvPr>
            <p:ph idx="1"/>
          </p:nvPr>
        </p:nvSpPr>
        <p:spPr>
          <a:xfrm>
            <a:off x="457200" y="1600200"/>
            <a:ext cx="8229600" cy="4525963"/>
          </a:xfrm>
        </p:spPr>
        <p:txBody>
          <a:bodyPr>
            <a:noAutofit/>
          </a:bodyPr>
          <a:lstStyle/>
          <a:p>
            <a:pPr marL="0" indent="0">
              <a:buNone/>
            </a:pPr>
            <a:r>
              <a:rPr lang="en-US" sz="1400" dirty="0">
                <a:latin typeface="Arial" panose="020B0604020202020204" pitchFamily="34" charset="0"/>
                <a:cs typeface="Arial" panose="020B0604020202020204" pitchFamily="34" charset="0"/>
              </a:rPr>
              <a:t>Dear </a:t>
            </a:r>
            <a:r>
              <a:rPr lang="en-US" sz="1400" dirty="0" err="1">
                <a:latin typeface="Arial" panose="020B0604020202020204" pitchFamily="34" charset="0"/>
                <a:cs typeface="Arial" panose="020B0604020202020204" pitchFamily="34" charset="0"/>
              </a:rPr>
              <a:t>ClientName</a:t>
            </a:r>
            <a:r>
              <a:rPr lang="en-US" sz="1400" dirty="0">
                <a:latin typeface="Arial" panose="020B0604020202020204" pitchFamily="34" charset="0"/>
                <a:cs typeface="Arial" panose="020B0604020202020204" pitchFamily="34" charset="0"/>
              </a:rPr>
              <a:t> </a:t>
            </a:r>
          </a:p>
          <a:p>
            <a:pPr marL="0" indent="0">
              <a:buNone/>
            </a:pPr>
            <a:r>
              <a:rPr lang="en-US" sz="1400" dirty="0">
                <a:latin typeface="Arial" panose="020B0604020202020204" pitchFamily="34" charset="0"/>
                <a:cs typeface="Arial" panose="020B0604020202020204" pitchFamily="34" charset="0"/>
              </a:rPr>
              <a:t>Congratulations on receiving R&amp;D approval for your project titled “Project Title.”  I would like to offer assistance with the next steps of your project.   </a:t>
            </a:r>
          </a:p>
          <a:p>
            <a:pPr marL="0" indent="0">
              <a:buNone/>
            </a:pPr>
            <a:r>
              <a:rPr lang="en-US" sz="1400" dirty="0">
                <a:latin typeface="Arial" panose="020B0604020202020204" pitchFamily="34" charset="0"/>
                <a:cs typeface="Arial" panose="020B0604020202020204" pitchFamily="34" charset="0"/>
              </a:rPr>
              <a:t>My records show that the Health Analytics Research Team was going to support you by:</a:t>
            </a:r>
          </a:p>
          <a:p>
            <a:pPr marL="0" indent="0">
              <a:buNone/>
            </a:pPr>
            <a:r>
              <a:rPr lang="en-US" sz="1400" dirty="0">
                <a:latin typeface="Arial" panose="020B0604020202020204" pitchFamily="34" charset="0"/>
                <a:cs typeface="Arial" panose="020B0604020202020204" pitchFamily="34" charset="0"/>
              </a:rPr>
              <a:t>	Requesting a secure shared drive directory for your project’s data</a:t>
            </a:r>
          </a:p>
          <a:p>
            <a:pPr marL="0" indent="0">
              <a:buNone/>
            </a:pPr>
            <a:r>
              <a:rPr lang="en-US" sz="1400" dirty="0">
                <a:latin typeface="Arial" panose="020B0604020202020204" pitchFamily="34" charset="0"/>
                <a:cs typeface="Arial" panose="020B0604020202020204" pitchFamily="34" charset="0"/>
              </a:rPr>
              <a:t>	Requesting a </a:t>
            </a:r>
            <a:r>
              <a:rPr lang="en-US" sz="1400" dirty="0" err="1">
                <a:latin typeface="Arial" panose="020B0604020202020204" pitchFamily="34" charset="0"/>
                <a:cs typeface="Arial" panose="020B0604020202020204" pitchFamily="34" charset="0"/>
              </a:rPr>
              <a:t>REDCap</a:t>
            </a:r>
            <a:r>
              <a:rPr lang="en-US" sz="1400" dirty="0">
                <a:latin typeface="Arial" panose="020B0604020202020204" pitchFamily="34" charset="0"/>
                <a:cs typeface="Arial" panose="020B0604020202020204" pitchFamily="34" charset="0"/>
              </a:rPr>
              <a:t> Survey/Project to be built for you</a:t>
            </a:r>
          </a:p>
          <a:p>
            <a:pPr marL="0" indent="0">
              <a:buNone/>
            </a:pPr>
            <a:r>
              <a:rPr lang="en-US" sz="1400" dirty="0">
                <a:latin typeface="Arial" panose="020B0604020202020204" pitchFamily="34" charset="0"/>
                <a:cs typeface="Arial" panose="020B0604020202020204" pitchFamily="34" charset="0"/>
              </a:rPr>
              <a:t>	Requesting the data you requested to be extracted</a:t>
            </a:r>
          </a:p>
          <a:p>
            <a:pPr marL="0" indent="0">
              <a:buNone/>
            </a:pPr>
            <a:r>
              <a:rPr lang="en-US" sz="1400" dirty="0">
                <a:latin typeface="Arial" panose="020B0604020202020204" pitchFamily="34" charset="0"/>
                <a:cs typeface="Arial" panose="020B0604020202020204" pitchFamily="34" charset="0"/>
              </a:rPr>
              <a:t>	Request Epic access for chart review</a:t>
            </a:r>
          </a:p>
          <a:p>
            <a:pPr marL="0" indent="0">
              <a:buNone/>
            </a:pP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Biostatistical</a:t>
            </a:r>
            <a:r>
              <a:rPr lang="en-US" sz="1400" dirty="0">
                <a:latin typeface="Arial" panose="020B0604020202020204" pitchFamily="34" charset="0"/>
                <a:cs typeface="Arial" panose="020B0604020202020204" pitchFamily="34" charset="0"/>
              </a:rPr>
              <a:t> support/analysis</a:t>
            </a:r>
          </a:p>
          <a:p>
            <a:pPr marL="0" indent="0">
              <a:buNone/>
            </a:pPr>
            <a:r>
              <a:rPr lang="en-US" sz="1400" dirty="0">
                <a:latin typeface="Arial" panose="020B0604020202020204" pitchFamily="34" charset="0"/>
                <a:cs typeface="Arial" panose="020B0604020202020204" pitchFamily="34" charset="0"/>
              </a:rPr>
              <a:t>	Other services as defined</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I wanted to confirm our understanding, in case there had been any further developments while you went through the IRB review process. Please reply back to this email, </a:t>
            </a:r>
            <a:r>
              <a:rPr lang="en-US" sz="1400" dirty="0">
                <a:highlight>
                  <a:srgbClr val="FFFF00"/>
                </a:highlight>
                <a:latin typeface="Arial" panose="020B0604020202020204" pitchFamily="34" charset="0"/>
                <a:cs typeface="Arial" panose="020B0604020202020204" pitchFamily="34" charset="0"/>
              </a:rPr>
              <a:t>attaching your IRB approved protocol</a:t>
            </a:r>
            <a:r>
              <a:rPr lang="en-US" sz="1400" dirty="0">
                <a:latin typeface="Arial" panose="020B0604020202020204" pitchFamily="34" charset="0"/>
                <a:cs typeface="Arial" panose="020B0604020202020204" pitchFamily="34" charset="0"/>
              </a:rPr>
              <a:t>, and letting me know if these services are correct, or if there have been any changes. I will then enter the requests for you, so resources will be assigned. We look forward to supporting you with this project. If you have any questions or concerns, please don’t hesitate to reach out to me, Mattie </a:t>
            </a:r>
            <a:r>
              <a:rPr lang="en-US" sz="1400" dirty="0" err="1">
                <a:latin typeface="Arial" panose="020B0604020202020204" pitchFamily="34" charset="0"/>
                <a:cs typeface="Arial" panose="020B0604020202020204" pitchFamily="34" charset="0"/>
              </a:rPr>
              <a:t>Tenzer</a:t>
            </a:r>
            <a:r>
              <a:rPr lang="en-US" sz="1400" dirty="0">
                <a:latin typeface="Arial" panose="020B0604020202020204" pitchFamily="34" charset="0"/>
                <a:cs typeface="Arial" panose="020B0604020202020204" pitchFamily="34" charset="0"/>
              </a:rPr>
              <a:t> or Min Wang.</a:t>
            </a:r>
          </a:p>
          <a:p>
            <a:pPr marL="0" indent="0">
              <a:buNone/>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9711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mn-lt"/>
              </a:rPr>
              <a:t>Medical Records Based Research: </a:t>
            </a:r>
            <a:br>
              <a:rPr lang="en-US" dirty="0">
                <a:latin typeface="+mn-lt"/>
              </a:rPr>
            </a:br>
            <a:r>
              <a:rPr lang="en-US" dirty="0">
                <a:latin typeface="+mn-lt"/>
              </a:rPr>
              <a:t>Privacy and IT Security Concerns</a:t>
            </a:r>
          </a:p>
        </p:txBody>
      </p:sp>
      <p:sp>
        <p:nvSpPr>
          <p:cNvPr id="3" name="Content Placeholder 2"/>
          <p:cNvSpPr>
            <a:spLocks noGrp="1"/>
          </p:cNvSpPr>
          <p:nvPr>
            <p:ph idx="1"/>
          </p:nvPr>
        </p:nvSpPr>
        <p:spPr/>
        <p:txBody>
          <a:bodyPr>
            <a:normAutofit/>
          </a:bodyPr>
          <a:lstStyle/>
          <a:p>
            <a:r>
              <a:rPr lang="en-US" sz="2800" dirty="0">
                <a:latin typeface="+mn-lt"/>
              </a:rPr>
              <a:t>Protected Health Information of our patients</a:t>
            </a:r>
          </a:p>
          <a:p>
            <a:pPr lvl="1"/>
            <a:r>
              <a:rPr lang="en-US" sz="2400" dirty="0"/>
              <a:t>REDCap great place to start</a:t>
            </a:r>
          </a:p>
          <a:p>
            <a:pPr lvl="1"/>
            <a:r>
              <a:rPr lang="en-US" sz="2400" dirty="0"/>
              <a:t>Carilion Secured Shared Directory for data</a:t>
            </a:r>
          </a:p>
          <a:p>
            <a:pPr lvl="1"/>
            <a:r>
              <a:rPr lang="en-US" sz="2400" dirty="0">
                <a:latin typeface="+mn-lt"/>
              </a:rPr>
              <a:t>Anyone with access to data must either be on the study team or a Carilion employee</a:t>
            </a:r>
          </a:p>
          <a:p>
            <a:pPr lvl="1"/>
            <a:r>
              <a:rPr lang="en-US" sz="2400" dirty="0"/>
              <a:t>Consider Epic Research access if you will do chart review</a:t>
            </a:r>
          </a:p>
          <a:p>
            <a:pPr lvl="1"/>
            <a:r>
              <a:rPr lang="en-US" sz="2400" dirty="0">
                <a:latin typeface="+mn-lt"/>
              </a:rPr>
              <a:t>Use Carilion or your institution’s email, not private</a:t>
            </a:r>
          </a:p>
          <a:p>
            <a:pPr lvl="1"/>
            <a:r>
              <a:rPr lang="en-US" sz="2400" dirty="0"/>
              <a:t>Obtain IRB approval BEFORE working with identifiable information (consent may be required, if feasible)</a:t>
            </a:r>
          </a:p>
        </p:txBody>
      </p:sp>
    </p:spTree>
    <p:extLst>
      <p:ext uri="{BB962C8B-B14F-4D97-AF65-F5344CB8AC3E}">
        <p14:creationId xmlns:p14="http://schemas.microsoft.com/office/powerpoint/2010/main" val="2053354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457200" y="107373"/>
            <a:ext cx="8229600" cy="1143000"/>
          </a:xfrm>
        </p:spPr>
        <p:txBody>
          <a:bodyPr vert="horz" lIns="91440" tIns="45720" rIns="91440" bIns="45720" rtlCol="0" anchor="ctr">
            <a:normAutofit/>
          </a:bodyPr>
          <a:lstStyle/>
          <a:p>
            <a:pPr algn="ctr"/>
            <a:r>
              <a:rPr lang="en-US" dirty="0">
                <a:solidFill>
                  <a:srgbClr val="00087C"/>
                </a:solidFill>
                <a:latin typeface="+mj-lt"/>
              </a:rPr>
              <a:t>Statistics Support</a:t>
            </a:r>
          </a:p>
        </p:txBody>
      </p:sp>
      <p:sp>
        <p:nvSpPr>
          <p:cNvPr id="250883" name="Rectangle 3"/>
          <p:cNvSpPr>
            <a:spLocks noGrp="1" noChangeArrowheads="1"/>
          </p:cNvSpPr>
          <p:nvPr>
            <p:ph type="body" idx="1"/>
          </p:nvPr>
        </p:nvSpPr>
        <p:spPr>
          <a:xfrm>
            <a:off x="581721" y="1272675"/>
            <a:ext cx="8372707" cy="4860496"/>
          </a:xfrm>
        </p:spPr>
        <p:txBody>
          <a:bodyPr vert="horz" lIns="91440" tIns="45720" rIns="91440" bIns="45720" rtlCol="0">
            <a:noAutofit/>
          </a:bodyPr>
          <a:lstStyle/>
          <a:p>
            <a:pPr marL="0" indent="0">
              <a:spcBef>
                <a:spcPts val="800"/>
              </a:spcBef>
              <a:buNone/>
            </a:pPr>
            <a:r>
              <a:rPr lang="en-US" sz="2800" b="1" dirty="0">
                <a:latin typeface="+mn-lt"/>
              </a:rPr>
              <a:t>We can assist you with:</a:t>
            </a:r>
          </a:p>
          <a:p>
            <a:pPr lvl="1">
              <a:spcBef>
                <a:spcPts val="900"/>
              </a:spcBef>
              <a:buFont typeface="Calibri" panose="020F0502020204030204" pitchFamily="34" charset="0"/>
              <a:buChar char="—"/>
            </a:pPr>
            <a:r>
              <a:rPr lang="en-US" sz="2400" dirty="0"/>
              <a:t>Questions about articles you read</a:t>
            </a:r>
          </a:p>
          <a:p>
            <a:pPr lvl="1">
              <a:spcBef>
                <a:spcPts val="900"/>
              </a:spcBef>
              <a:buFont typeface="Calibri" panose="020F0502020204030204" pitchFamily="34" charset="0"/>
              <a:buChar char="—"/>
            </a:pPr>
            <a:r>
              <a:rPr lang="en-US" sz="2400" dirty="0"/>
              <a:t>Study design</a:t>
            </a:r>
          </a:p>
          <a:p>
            <a:pPr lvl="1">
              <a:spcBef>
                <a:spcPts val="900"/>
              </a:spcBef>
              <a:buFont typeface="Calibri" panose="020F0502020204030204" pitchFamily="34" charset="0"/>
              <a:buChar char="—"/>
            </a:pPr>
            <a:r>
              <a:rPr lang="en-US" sz="2400" dirty="0"/>
              <a:t>Choosing appropriate statistical methodology</a:t>
            </a:r>
          </a:p>
          <a:p>
            <a:pPr lvl="1">
              <a:spcBef>
                <a:spcPts val="900"/>
              </a:spcBef>
              <a:buFont typeface="Calibri" panose="020F0502020204030204" pitchFamily="34" charset="0"/>
              <a:buChar char="—"/>
            </a:pPr>
            <a:r>
              <a:rPr lang="en-US" sz="2400" dirty="0"/>
              <a:t>Helping to choose data sources and collection tools</a:t>
            </a:r>
          </a:p>
          <a:p>
            <a:pPr lvl="1">
              <a:spcBef>
                <a:spcPts val="900"/>
              </a:spcBef>
              <a:buFont typeface="Calibri" panose="020F0502020204030204" pitchFamily="34" charset="0"/>
              <a:buChar char="—"/>
            </a:pPr>
            <a:r>
              <a:rPr lang="en-US" sz="2400" dirty="0"/>
              <a:t>Power and sample size calculation</a:t>
            </a:r>
          </a:p>
          <a:p>
            <a:pPr lvl="1">
              <a:spcBef>
                <a:spcPts val="900"/>
              </a:spcBef>
              <a:buFont typeface="Calibri" panose="020F0502020204030204" pitchFamily="34" charset="0"/>
              <a:buChar char="—"/>
            </a:pPr>
            <a:r>
              <a:rPr lang="en-US" sz="2400" dirty="0"/>
              <a:t>Data cleaning, manipulation, and analysis</a:t>
            </a:r>
          </a:p>
          <a:p>
            <a:pPr lvl="1">
              <a:spcBef>
                <a:spcPts val="900"/>
              </a:spcBef>
              <a:buFont typeface="Calibri" panose="020F0502020204030204" pitchFamily="34" charset="0"/>
              <a:buChar char="—"/>
            </a:pPr>
            <a:r>
              <a:rPr lang="en-US" sz="2400" dirty="0"/>
              <a:t>Interpretation of results</a:t>
            </a:r>
          </a:p>
          <a:p>
            <a:pPr lvl="1">
              <a:spcBef>
                <a:spcPts val="900"/>
              </a:spcBef>
              <a:buFont typeface="Calibri" panose="020F0502020204030204" pitchFamily="34" charset="0"/>
              <a:buChar char="—"/>
            </a:pPr>
            <a:r>
              <a:rPr lang="en-US" sz="2400" dirty="0"/>
              <a:t>Helping to write method and results sections of a document</a:t>
            </a:r>
          </a:p>
          <a:p>
            <a:pPr marL="0" indent="0">
              <a:spcBef>
                <a:spcPts val="800"/>
              </a:spcBef>
              <a:buNone/>
            </a:pPr>
            <a:endParaRPr lang="en-US" sz="2800" b="1" dirty="0">
              <a:latin typeface="+mn-lt"/>
            </a:endParaRPr>
          </a:p>
        </p:txBody>
      </p:sp>
    </p:spTree>
    <p:extLst>
      <p:ext uri="{BB962C8B-B14F-4D97-AF65-F5344CB8AC3E}">
        <p14:creationId xmlns:p14="http://schemas.microsoft.com/office/powerpoint/2010/main" val="1133419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87"/>
            <a:ext cx="8229600" cy="1143000"/>
          </a:xfrm>
        </p:spPr>
        <p:txBody>
          <a:bodyPr vert="horz" lIns="91440" tIns="45720" rIns="91440" bIns="45720" rtlCol="0" anchor="ctr">
            <a:normAutofit/>
          </a:bodyPr>
          <a:lstStyle/>
          <a:p>
            <a:pPr algn="ctr"/>
            <a:r>
              <a:rPr lang="en-US" dirty="0">
                <a:solidFill>
                  <a:srgbClr val="00087C"/>
                </a:solidFill>
                <a:latin typeface="+mj-lt"/>
              </a:rPr>
              <a:t>Data Management</a:t>
            </a:r>
          </a:p>
        </p:txBody>
      </p:sp>
      <p:sp>
        <p:nvSpPr>
          <p:cNvPr id="3" name="Content Placeholder 2"/>
          <p:cNvSpPr>
            <a:spLocks noGrp="1"/>
          </p:cNvSpPr>
          <p:nvPr>
            <p:ph idx="1"/>
          </p:nvPr>
        </p:nvSpPr>
        <p:spPr>
          <a:xfrm>
            <a:off x="597647" y="1434353"/>
            <a:ext cx="8337177" cy="4766516"/>
          </a:xfrm>
        </p:spPr>
        <p:txBody>
          <a:bodyPr>
            <a:normAutofit fontScale="92500" lnSpcReduction="20000"/>
          </a:bodyPr>
          <a:lstStyle/>
          <a:p>
            <a:r>
              <a:rPr lang="en-US" dirty="0">
                <a:latin typeface="+mn-lt"/>
                <a:cs typeface="Cambria"/>
              </a:rPr>
              <a:t>Manual chart review vs. data extraction</a:t>
            </a:r>
          </a:p>
          <a:p>
            <a:pPr lvl="1"/>
            <a:r>
              <a:rPr lang="en-US" i="1" dirty="0">
                <a:cs typeface="Cambria"/>
              </a:rPr>
              <a:t>Long</a:t>
            </a:r>
            <a:r>
              <a:rPr lang="en-US" dirty="0">
                <a:cs typeface="Cambria"/>
              </a:rPr>
              <a:t>: data extraction</a:t>
            </a:r>
          </a:p>
          <a:p>
            <a:pPr lvl="1"/>
            <a:r>
              <a:rPr lang="en-US" i="1" dirty="0">
                <a:cs typeface="Cambria"/>
              </a:rPr>
              <a:t>Wide</a:t>
            </a:r>
            <a:r>
              <a:rPr lang="en-US" dirty="0">
                <a:cs typeface="Cambria"/>
              </a:rPr>
              <a:t>: chart review</a:t>
            </a:r>
          </a:p>
          <a:p>
            <a:pPr lvl="1"/>
            <a:r>
              <a:rPr lang="en-US" i="1" dirty="0">
                <a:cs typeface="Cambria"/>
              </a:rPr>
              <a:t>Notes, free text</a:t>
            </a:r>
            <a:r>
              <a:rPr lang="en-US" dirty="0">
                <a:cs typeface="Cambria"/>
              </a:rPr>
              <a:t>: chart review</a:t>
            </a:r>
          </a:p>
          <a:p>
            <a:pPr lvl="1"/>
            <a:r>
              <a:rPr lang="en-US" i="1" dirty="0">
                <a:cs typeface="Cambria"/>
              </a:rPr>
              <a:t>Field calculated on the fly</a:t>
            </a:r>
            <a:r>
              <a:rPr lang="en-US" dirty="0">
                <a:cs typeface="Cambria"/>
              </a:rPr>
              <a:t>: chart review</a:t>
            </a:r>
          </a:p>
          <a:p>
            <a:pPr>
              <a:lnSpc>
                <a:spcPct val="120000"/>
              </a:lnSpc>
              <a:spcBef>
                <a:spcPts val="800"/>
              </a:spcBef>
              <a:spcAft>
                <a:spcPts val="800"/>
              </a:spcAft>
            </a:pPr>
            <a:r>
              <a:rPr lang="en-US" dirty="0">
                <a:latin typeface="+mn-lt"/>
                <a:cs typeface="Cambria"/>
              </a:rPr>
              <a:t>Data collection tool indicative of amount of work</a:t>
            </a:r>
          </a:p>
          <a:p>
            <a:pPr>
              <a:lnSpc>
                <a:spcPct val="120000"/>
              </a:lnSpc>
              <a:spcBef>
                <a:spcPts val="800"/>
              </a:spcBef>
              <a:spcAft>
                <a:spcPts val="800"/>
              </a:spcAft>
            </a:pPr>
            <a:r>
              <a:rPr lang="en-US" dirty="0">
                <a:latin typeface="+mn-lt"/>
                <a:cs typeface="Cambria"/>
              </a:rPr>
              <a:t>Use </a:t>
            </a:r>
            <a:r>
              <a:rPr lang="en-US" b="1" dirty="0">
                <a:latin typeface="+mn-lt"/>
                <a:cs typeface="Cambria"/>
              </a:rPr>
              <a:t>MPI</a:t>
            </a:r>
            <a:r>
              <a:rPr lang="en-US" dirty="0">
                <a:latin typeface="+mn-lt"/>
                <a:cs typeface="Cambria"/>
              </a:rPr>
              <a:t> (master patient index, unique) instead of MRN (not unique)</a:t>
            </a:r>
          </a:p>
          <a:p>
            <a:pPr>
              <a:lnSpc>
                <a:spcPct val="120000"/>
              </a:lnSpc>
              <a:spcBef>
                <a:spcPts val="800"/>
              </a:spcBef>
              <a:spcAft>
                <a:spcPts val="800"/>
              </a:spcAft>
            </a:pPr>
            <a:r>
              <a:rPr lang="en-US" dirty="0">
                <a:latin typeface="+mn-lt"/>
                <a:cs typeface="Cambria"/>
              </a:rPr>
              <a:t>PHI: if don’t need, don’t collect</a:t>
            </a:r>
          </a:p>
          <a:p>
            <a:endParaRPr lang="en-US" dirty="0">
              <a:latin typeface="+mn-lt"/>
              <a:cs typeface="Cambria"/>
            </a:endParaRPr>
          </a:p>
        </p:txBody>
      </p:sp>
    </p:spTree>
    <p:extLst>
      <p:ext uri="{BB962C8B-B14F-4D97-AF65-F5344CB8AC3E}">
        <p14:creationId xmlns:p14="http://schemas.microsoft.com/office/powerpoint/2010/main" val="4151787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2773</TotalTime>
  <Words>1080</Words>
  <Application>Microsoft Office PowerPoint</Application>
  <PresentationFormat>On-screen Show (4:3)</PresentationFormat>
  <Paragraphs>264</Paragraphs>
  <Slides>33</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Arial Narrow</vt:lpstr>
      <vt:lpstr>Calibri</vt:lpstr>
      <vt:lpstr>Cambria</vt:lpstr>
      <vt:lpstr>Mangal</vt:lpstr>
      <vt:lpstr>Wingdings</vt:lpstr>
      <vt:lpstr>Office Theme</vt:lpstr>
      <vt:lpstr>Custom Design</vt:lpstr>
      <vt:lpstr>Health Analytics Research Team (HART) Resources</vt:lpstr>
      <vt:lpstr>Our Mission</vt:lpstr>
      <vt:lpstr>HART</vt:lpstr>
      <vt:lpstr>HART: Improving Client Communication/Support: New Process</vt:lpstr>
      <vt:lpstr>Sample E-mail Post R&amp;D</vt:lpstr>
      <vt:lpstr>Sample E-mail Post-IRB</vt:lpstr>
      <vt:lpstr>Medical Records Based Research:  Privacy and IT Security Concerns</vt:lpstr>
      <vt:lpstr>Statistics Support</vt:lpstr>
      <vt:lpstr>Data Management</vt:lpstr>
      <vt:lpstr>Data Management</vt:lpstr>
      <vt:lpstr>Data Sources</vt:lpstr>
      <vt:lpstr>EPIC Timeline at Carilion</vt:lpstr>
      <vt:lpstr>REDCap</vt:lpstr>
      <vt:lpstr>REDCap at Carilion </vt:lpstr>
      <vt:lpstr>Carilion REDCap Infrastructure</vt:lpstr>
      <vt:lpstr>REDCap Project Types</vt:lpstr>
      <vt:lpstr>Field Types</vt:lpstr>
      <vt:lpstr>Matrix</vt:lpstr>
      <vt:lpstr>Survey Distribution Methods</vt:lpstr>
      <vt:lpstr>Analyzing Results</vt:lpstr>
      <vt:lpstr>REDCap Data Sharing</vt:lpstr>
      <vt:lpstr>REDCap Data Sharing</vt:lpstr>
      <vt:lpstr>Audit Trail</vt:lpstr>
      <vt:lpstr>REDCap Demonstration Project</vt:lpstr>
      <vt:lpstr>Hypothetical Problem Statement</vt:lpstr>
      <vt:lpstr>Hypothetical Study</vt:lpstr>
      <vt:lpstr>Hypothetical Study</vt:lpstr>
      <vt:lpstr>Hypothetical Study Design</vt:lpstr>
      <vt:lpstr>Hypothetical Study Design</vt:lpstr>
      <vt:lpstr>Hypothetical Study Design</vt:lpstr>
      <vt:lpstr>Hypothetical Study Design</vt:lpstr>
      <vt:lpstr>Hypothetical REDCap Project</vt:lpstr>
      <vt:lpstr>HART Drop-In Office Hours / Move</vt:lpstr>
    </vt:vector>
  </TitlesOfParts>
  <Company>Carilion Clinic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Gordon Garrett</dc:creator>
  <cp:lastModifiedBy>Tenzer, Martha M. (Mattie)</cp:lastModifiedBy>
  <cp:revision>145</cp:revision>
  <cp:lastPrinted>2015-03-06T16:13:09Z</cp:lastPrinted>
  <dcterms:created xsi:type="dcterms:W3CDTF">2015-03-06T15:08:03Z</dcterms:created>
  <dcterms:modified xsi:type="dcterms:W3CDTF">2018-01-09T16:25:38Z</dcterms:modified>
</cp:coreProperties>
</file>