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6"/>
  </p:handoutMasterIdLst>
  <p:sldIdLst>
    <p:sldId id="256" r:id="rId2"/>
    <p:sldId id="285" r:id="rId3"/>
    <p:sldId id="286" r:id="rId4"/>
    <p:sldId id="287" r:id="rId5"/>
    <p:sldId id="258" r:id="rId6"/>
    <p:sldId id="268" r:id="rId7"/>
    <p:sldId id="267" r:id="rId8"/>
    <p:sldId id="259" r:id="rId9"/>
    <p:sldId id="260" r:id="rId10"/>
    <p:sldId id="292" r:id="rId11"/>
    <p:sldId id="261" r:id="rId12"/>
    <p:sldId id="270" r:id="rId13"/>
    <p:sldId id="271" r:id="rId14"/>
    <p:sldId id="272" r:id="rId15"/>
    <p:sldId id="273" r:id="rId16"/>
    <p:sldId id="274" r:id="rId17"/>
    <p:sldId id="275" r:id="rId18"/>
    <p:sldId id="276" r:id="rId19"/>
    <p:sldId id="279" r:id="rId20"/>
    <p:sldId id="280" r:id="rId21"/>
    <p:sldId id="281" r:id="rId22"/>
    <p:sldId id="282" r:id="rId23"/>
    <p:sldId id="283" r:id="rId24"/>
    <p:sldId id="262" r:id="rId25"/>
    <p:sldId id="277" r:id="rId26"/>
    <p:sldId id="278" r:id="rId27"/>
    <p:sldId id="284" r:id="rId28"/>
    <p:sldId id="288" r:id="rId29"/>
    <p:sldId id="263" r:id="rId30"/>
    <p:sldId id="264" r:id="rId31"/>
    <p:sldId id="269" r:id="rId32"/>
    <p:sldId id="266" r:id="rId33"/>
    <p:sldId id="289" r:id="rId34"/>
    <p:sldId id="290"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8" y="18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9AE8ACF-3EEF-45FB-A7E5-AF2DA1E7571D}" type="datetimeFigureOut">
              <a:rPr lang="en-US" smtClean="0"/>
              <a:pPr/>
              <a:t>1/10/2018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EFD7386-C046-4688-86A0-A676346790E9}" type="slidenum">
              <a:rPr lang="en-US" smtClean="0"/>
              <a:pPr/>
              <a:t>‹#›</a:t>
            </a:fld>
            <a:endParaRPr lang="en-US"/>
          </a:p>
        </p:txBody>
      </p:sp>
    </p:spTree>
    <p:extLst>
      <p:ext uri="{BB962C8B-B14F-4D97-AF65-F5344CB8AC3E}">
        <p14:creationId xmlns:p14="http://schemas.microsoft.com/office/powerpoint/2010/main" val="30124819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29CDE4B-EAB4-493E-8933-A77C9900E7B0}" type="datetimeFigureOut">
              <a:rPr lang="en-US" smtClean="0"/>
              <a:pPr/>
              <a:t>1/10/2018</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AE96A8B-EDAC-44A1-8969-6E5BC1DE81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CDE4B-EAB4-493E-8933-A77C9900E7B0}"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A8B-EDAC-44A1-8969-6E5BC1DE81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CDE4B-EAB4-493E-8933-A77C9900E7B0}"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A8B-EDAC-44A1-8969-6E5BC1DE81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CDE4B-EAB4-493E-8933-A77C9900E7B0}"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A8B-EDAC-44A1-8969-6E5BC1DE81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9CDE4B-EAB4-493E-8933-A77C9900E7B0}"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96A8B-EDAC-44A1-8969-6E5BC1DE81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29CDE4B-EAB4-493E-8933-A77C9900E7B0}"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96A8B-EDAC-44A1-8969-6E5BC1DE8189}"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29CDE4B-EAB4-493E-8933-A77C9900E7B0}" type="datetimeFigureOut">
              <a:rPr lang="en-US" smtClean="0"/>
              <a:pPr/>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96A8B-EDAC-44A1-8969-6E5BC1DE8189}"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9CDE4B-EAB4-493E-8933-A77C9900E7B0}" type="datetimeFigureOut">
              <a:rPr lang="en-US" smtClean="0"/>
              <a:pPr/>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96A8B-EDAC-44A1-8969-6E5BC1DE81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CDE4B-EAB4-493E-8933-A77C9900E7B0}" type="datetimeFigureOut">
              <a:rPr lang="en-US" smtClean="0"/>
              <a:pPr/>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96A8B-EDAC-44A1-8969-6E5BC1DE81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C29CDE4B-EAB4-493E-8933-A77C9900E7B0}" type="datetimeFigureOut">
              <a:rPr lang="en-US" smtClean="0"/>
              <a:pPr/>
              <a:t>1/10/2018</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9AE96A8B-EDAC-44A1-8969-6E5BC1DE81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C29CDE4B-EAB4-493E-8933-A77C9900E7B0}" type="datetimeFigureOut">
              <a:rPr lang="en-US" smtClean="0"/>
              <a:pPr/>
              <a:t>1/10/2018</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9AE96A8B-EDAC-44A1-8969-6E5BC1DE81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29CDE4B-EAB4-493E-8933-A77C9900E7B0}" type="datetimeFigureOut">
              <a:rPr lang="en-US" smtClean="0"/>
              <a:pPr/>
              <a:t>1/10/2018</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AE96A8B-EDAC-44A1-8969-6E5BC1DE81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mttalmadge@carilionclinic.org" TargetMode="External"/><Relationship Id="rId2" Type="http://schemas.openxmlformats.org/officeDocument/2006/relationships/hyperlink" Target="mailto:caemerson@carilionclinic.org" TargetMode="External"/><Relationship Id="rId1" Type="http://schemas.openxmlformats.org/officeDocument/2006/relationships/slideLayout" Target="../slideLayouts/slideLayout2.xml"/><Relationship Id="rId4" Type="http://schemas.openxmlformats.org/officeDocument/2006/relationships/hyperlink" Target="mailto:jdmcdowell@carilionclinic.or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276600"/>
            <a:ext cx="6665976" cy="1828800"/>
          </a:xfrm>
        </p:spPr>
        <p:txBody>
          <a:bodyPr>
            <a:normAutofit fontScale="90000"/>
          </a:bodyPr>
          <a:lstStyle/>
          <a:p>
            <a:r>
              <a:rPr lang="en-US" sz="3100" i="1" dirty="0" smtClean="0"/>
              <a:t/>
            </a:r>
            <a:br>
              <a:rPr lang="en-US" sz="3100" i="1" dirty="0" smtClean="0"/>
            </a:br>
            <a:r>
              <a:rPr lang="en-US" sz="3100" i="1" dirty="0"/>
              <a:t/>
            </a:r>
            <a:br>
              <a:rPr lang="en-US" sz="3100" i="1" dirty="0"/>
            </a:br>
            <a:r>
              <a:rPr lang="en-US" sz="3100" i="1" dirty="0" smtClean="0"/>
              <a:t/>
            </a:r>
            <a:br>
              <a:rPr lang="en-US" sz="3100" i="1" dirty="0" smtClean="0"/>
            </a:br>
            <a:r>
              <a:rPr lang="en-US" sz="3100" i="1" dirty="0"/>
              <a:t/>
            </a:r>
            <a:br>
              <a:rPr lang="en-US" sz="3100" i="1" dirty="0"/>
            </a:br>
            <a:r>
              <a:rPr lang="en-US" sz="3100" i="1" dirty="0" smtClean="0"/>
              <a:t/>
            </a:r>
            <a:br>
              <a:rPr lang="en-US" sz="3100" i="1" dirty="0" smtClean="0"/>
            </a:br>
            <a:r>
              <a:rPr lang="en-US" sz="3100" i="1" dirty="0"/>
              <a:t/>
            </a:r>
            <a:br>
              <a:rPr lang="en-US" sz="3100" i="1" dirty="0"/>
            </a:br>
            <a:r>
              <a:rPr lang="en-US" sz="3100" i="1" dirty="0" smtClean="0"/>
              <a:t>Carilion Clinic Institutional Review Board</a:t>
            </a:r>
            <a:br>
              <a:rPr lang="en-US" sz="3100" i="1" dirty="0" smtClean="0"/>
            </a:br>
            <a:r>
              <a:rPr lang="en-US" sz="2400" i="1" dirty="0" smtClean="0"/>
              <a:t/>
            </a:r>
            <a:br>
              <a:rPr lang="en-US" sz="2400" i="1" dirty="0" smtClean="0"/>
            </a:br>
            <a:r>
              <a:rPr lang="en-US" sz="2400" i="1" dirty="0" smtClean="0"/>
              <a:t>https</a:t>
            </a:r>
            <a:r>
              <a:rPr lang="en-US" sz="2400" i="1" dirty="0"/>
              <a:t>://www.carilionclinic.org/institutional-review-board</a:t>
            </a:r>
          </a:p>
        </p:txBody>
      </p:sp>
      <p:sp>
        <p:nvSpPr>
          <p:cNvPr id="3" name="Subtitle 2"/>
          <p:cNvSpPr>
            <a:spLocks noGrp="1"/>
          </p:cNvSpPr>
          <p:nvPr>
            <p:ph type="subTitle" idx="1"/>
          </p:nvPr>
        </p:nvSpPr>
        <p:spPr>
          <a:xfrm>
            <a:off x="1828800" y="1752600"/>
            <a:ext cx="5712179" cy="1524000"/>
          </a:xfrm>
        </p:spPr>
        <p:txBody>
          <a:bodyPr>
            <a:noAutofit/>
          </a:bodyPr>
          <a:lstStyle/>
          <a:p>
            <a:r>
              <a:rPr lang="en-US" sz="4400" b="1" dirty="0"/>
              <a:t>Navigating the IRB Approval Process</a:t>
            </a:r>
          </a:p>
          <a:p>
            <a:endParaRPr lang="en-US" sz="3200" i="1" dirty="0"/>
          </a:p>
        </p:txBody>
      </p:sp>
    </p:spTree>
    <p:extLst>
      <p:ext uri="{BB962C8B-B14F-4D97-AF65-F5344CB8AC3E}">
        <p14:creationId xmlns:p14="http://schemas.microsoft.com/office/powerpoint/2010/main" val="307692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How does the IRB distinguish “research” from QA/QI or other NHSR?</a:t>
            </a:r>
            <a:endParaRPr lang="en-US" sz="2800" dirty="0"/>
          </a:p>
        </p:txBody>
      </p:sp>
      <p:sp>
        <p:nvSpPr>
          <p:cNvPr id="3" name="Content Placeholder 2"/>
          <p:cNvSpPr>
            <a:spLocks noGrp="1"/>
          </p:cNvSpPr>
          <p:nvPr>
            <p:ph idx="1"/>
          </p:nvPr>
        </p:nvSpPr>
        <p:spPr/>
        <p:txBody>
          <a:bodyPr>
            <a:normAutofit/>
          </a:bodyPr>
          <a:lstStyle/>
          <a:p>
            <a:r>
              <a:rPr lang="en-US" sz="2200" i="1" dirty="0" smtClean="0">
                <a:latin typeface="+mj-lt"/>
              </a:rPr>
              <a:t>Is the project constructed to </a:t>
            </a:r>
            <a:r>
              <a:rPr lang="en-US" sz="2200" i="1" u="sng" dirty="0" smtClean="0">
                <a:latin typeface="+mj-lt"/>
              </a:rPr>
              <a:t>determine</a:t>
            </a:r>
            <a:r>
              <a:rPr lang="en-US" sz="2200" i="1" dirty="0" smtClean="0">
                <a:latin typeface="+mj-lt"/>
              </a:rPr>
              <a:t> best practice, most effective diagnostic test or treatment, etc.—or just to </a:t>
            </a:r>
            <a:r>
              <a:rPr lang="en-US" sz="2200" i="1" u="sng" dirty="0" smtClean="0">
                <a:latin typeface="+mj-lt"/>
              </a:rPr>
              <a:t>implement</a:t>
            </a:r>
            <a:r>
              <a:rPr lang="en-US" sz="2200" i="1" dirty="0" smtClean="0">
                <a:latin typeface="+mj-lt"/>
              </a:rPr>
              <a:t> what’s been proven by others (literature, guidance from professional organizations) to improve processes at Carilion, VTCSOM?</a:t>
            </a:r>
          </a:p>
          <a:p>
            <a:r>
              <a:rPr lang="en-US" sz="2200" i="1" dirty="0" smtClean="0">
                <a:latin typeface="+mj-lt"/>
              </a:rPr>
              <a:t>Is the project designed to produce </a:t>
            </a:r>
            <a:r>
              <a:rPr lang="en-US" sz="2200" i="1" dirty="0" err="1" smtClean="0">
                <a:latin typeface="+mj-lt"/>
              </a:rPr>
              <a:t>generalizable</a:t>
            </a:r>
            <a:r>
              <a:rPr lang="en-US" sz="2200" i="1" dirty="0" smtClean="0">
                <a:latin typeface="+mj-lt"/>
              </a:rPr>
              <a:t> results (statistically significant, useful in similar populations)?</a:t>
            </a:r>
            <a:endParaRPr lang="en-US" sz="2200" i="1"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If the answers to the first three questions on slide #9 are “yes,” then the </a:t>
            </a:r>
            <a:r>
              <a:rPr lang="en-US" sz="2400" u="sng" dirty="0" smtClean="0"/>
              <a:t>level of risk to the subjects </a:t>
            </a:r>
            <a:r>
              <a:rPr lang="en-US" sz="2400" dirty="0" smtClean="0"/>
              <a:t>determines the IRB review pathway.</a:t>
            </a:r>
            <a:endParaRPr lang="en-US" sz="2400" dirty="0"/>
          </a:p>
        </p:txBody>
      </p:sp>
      <p:sp>
        <p:nvSpPr>
          <p:cNvPr id="3" name="Content Placeholder 2"/>
          <p:cNvSpPr>
            <a:spLocks noGrp="1"/>
          </p:cNvSpPr>
          <p:nvPr>
            <p:ph idx="1"/>
          </p:nvPr>
        </p:nvSpPr>
        <p:spPr>
          <a:xfrm>
            <a:off x="1447800" y="2209800"/>
            <a:ext cx="6705600" cy="3581400"/>
          </a:xfrm>
        </p:spPr>
        <p:txBody>
          <a:bodyPr>
            <a:normAutofit fontScale="92500" lnSpcReduction="20000"/>
          </a:bodyPr>
          <a:lstStyle/>
          <a:p>
            <a:pPr marL="0" indent="0">
              <a:buNone/>
            </a:pPr>
            <a:r>
              <a:rPr lang="en-US" dirty="0" smtClean="0">
                <a:latin typeface="+mj-lt"/>
              </a:rPr>
              <a:t>If the risk is no greater than what’s encountered in everyday life (or routine physical or psychological exams), the project may be:</a:t>
            </a:r>
          </a:p>
          <a:p>
            <a:endParaRPr lang="en-US" dirty="0">
              <a:latin typeface="+mj-lt"/>
            </a:endParaRPr>
          </a:p>
          <a:p>
            <a:pPr algn="ctr"/>
            <a:r>
              <a:rPr lang="en-US" sz="3500" dirty="0" smtClean="0">
                <a:latin typeface="+mj-lt"/>
              </a:rPr>
              <a:t>EXEMPT  </a:t>
            </a:r>
            <a:r>
              <a:rPr lang="en-US" dirty="0" smtClean="0">
                <a:latin typeface="+mj-lt"/>
              </a:rPr>
              <a:t>or</a:t>
            </a:r>
          </a:p>
          <a:p>
            <a:pPr marL="0" indent="0" algn="ctr">
              <a:buNone/>
            </a:pPr>
            <a:endParaRPr lang="en-US" sz="1300" dirty="0">
              <a:latin typeface="+mj-lt"/>
            </a:endParaRPr>
          </a:p>
          <a:p>
            <a:pPr algn="ctr"/>
            <a:r>
              <a:rPr lang="en-US" sz="3500" dirty="0" smtClean="0">
                <a:latin typeface="+mj-lt"/>
              </a:rPr>
              <a:t>EXPEDITED</a:t>
            </a:r>
          </a:p>
          <a:p>
            <a:pPr marL="0" indent="0">
              <a:buNone/>
            </a:pPr>
            <a:endParaRPr lang="en-US" dirty="0" smtClean="0">
              <a:latin typeface="+mj-lt"/>
            </a:endParaRPr>
          </a:p>
          <a:p>
            <a:pPr marL="0" indent="0">
              <a:buNone/>
            </a:pPr>
            <a:r>
              <a:rPr lang="en-US" sz="2400" i="1" dirty="0" smtClean="0">
                <a:latin typeface="+mj-lt"/>
              </a:rPr>
              <a:t>These are technical terms, not references to speed of review! </a:t>
            </a:r>
            <a:endParaRPr lang="en-US" sz="2400" i="1" dirty="0">
              <a:latin typeface="+mj-lt"/>
            </a:endParaRPr>
          </a:p>
          <a:p>
            <a:pPr marL="0" indent="0">
              <a:buNone/>
            </a:pPr>
            <a:endParaRPr lang="en-US" dirty="0"/>
          </a:p>
        </p:txBody>
      </p:sp>
    </p:spTree>
    <p:extLst>
      <p:ext uri="{BB962C8B-B14F-4D97-AF65-F5344CB8AC3E}">
        <p14:creationId xmlns:p14="http://schemas.microsoft.com/office/powerpoint/2010/main" val="304287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447800"/>
            <a:ext cx="5723468" cy="685800"/>
          </a:xfrm>
        </p:spPr>
        <p:txBody>
          <a:bodyPr>
            <a:noAutofit/>
          </a:bodyPr>
          <a:lstStyle/>
          <a:p>
            <a:pPr algn="l"/>
            <a:r>
              <a:rPr lang="en-US" sz="2400" b="1" dirty="0" smtClean="0"/>
              <a:t>What makes a project “exempt” from ongoing IRB involvement?</a:t>
            </a:r>
            <a:endParaRPr lang="en-US" sz="2400" b="1" dirty="0"/>
          </a:p>
        </p:txBody>
      </p:sp>
      <p:sp>
        <p:nvSpPr>
          <p:cNvPr id="3" name="Subtitle 2"/>
          <p:cNvSpPr>
            <a:spLocks noGrp="1"/>
          </p:cNvSpPr>
          <p:nvPr>
            <p:ph type="subTitle" idx="1"/>
          </p:nvPr>
        </p:nvSpPr>
        <p:spPr>
          <a:xfrm>
            <a:off x="1524000" y="2438400"/>
            <a:ext cx="5864579" cy="3124200"/>
          </a:xfrm>
        </p:spPr>
        <p:txBody>
          <a:bodyPr>
            <a:normAutofit/>
          </a:bodyPr>
          <a:lstStyle/>
          <a:p>
            <a:pPr marL="342900" indent="-342900" algn="l">
              <a:buFont typeface="Wingdings" panose="05000000000000000000" pitchFamily="2" charset="2"/>
              <a:buChar char="§"/>
            </a:pPr>
            <a:r>
              <a:rPr lang="en-US" sz="2200" dirty="0" smtClean="0">
                <a:solidFill>
                  <a:schemeClr val="tx1"/>
                </a:solidFill>
                <a:latin typeface="+mj-lt"/>
              </a:rPr>
              <a:t>Carilion IRB must make the determination of exemption.</a:t>
            </a:r>
          </a:p>
          <a:p>
            <a:pPr marL="342900" indent="-342900" algn="l">
              <a:buFont typeface="Wingdings" panose="05000000000000000000" pitchFamily="2" charset="2"/>
              <a:buChar char="§"/>
            </a:pPr>
            <a:endParaRPr lang="en-US" sz="1100" dirty="0" smtClean="0">
              <a:solidFill>
                <a:schemeClr val="tx1"/>
              </a:solidFill>
              <a:latin typeface="+mj-lt"/>
            </a:endParaRPr>
          </a:p>
          <a:p>
            <a:pPr marL="342900" indent="-342900" algn="l">
              <a:buFont typeface="Wingdings" panose="05000000000000000000" pitchFamily="2" charset="2"/>
              <a:buChar char="§"/>
            </a:pPr>
            <a:r>
              <a:rPr lang="en-US" sz="2200" dirty="0" smtClean="0">
                <a:solidFill>
                  <a:schemeClr val="tx1"/>
                </a:solidFill>
                <a:latin typeface="+mj-lt"/>
              </a:rPr>
              <a:t>Research team has CITI training, completes R&amp;D and IRB applications. </a:t>
            </a:r>
          </a:p>
          <a:p>
            <a:pPr algn="l"/>
            <a:endParaRPr lang="en-US" sz="1100" dirty="0" smtClean="0">
              <a:solidFill>
                <a:schemeClr val="tx1"/>
              </a:solidFill>
              <a:latin typeface="+mj-lt"/>
            </a:endParaRPr>
          </a:p>
          <a:p>
            <a:pPr marL="342900" indent="-342900" algn="l">
              <a:buFont typeface="Wingdings" panose="05000000000000000000" pitchFamily="2" charset="2"/>
              <a:buChar char="§"/>
            </a:pPr>
            <a:r>
              <a:rPr lang="en-US" sz="2200" dirty="0" smtClean="0">
                <a:solidFill>
                  <a:schemeClr val="tx1"/>
                </a:solidFill>
                <a:latin typeface="+mj-lt"/>
              </a:rPr>
              <a:t>Federal guidelines specify categories of research that can be exempted. </a:t>
            </a:r>
            <a:endParaRPr lang="en-US" sz="2200" dirty="0">
              <a:solidFill>
                <a:schemeClr val="tx1"/>
              </a:solidFill>
              <a:latin typeface="+mj-lt"/>
            </a:endParaRPr>
          </a:p>
        </p:txBody>
      </p:sp>
    </p:spTree>
    <p:extLst>
      <p:ext uri="{BB962C8B-B14F-4D97-AF65-F5344CB8AC3E}">
        <p14:creationId xmlns:p14="http://schemas.microsoft.com/office/powerpoint/2010/main" val="64475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600200"/>
            <a:ext cx="6019800" cy="608890"/>
          </a:xfrm>
        </p:spPr>
        <p:txBody>
          <a:bodyPr>
            <a:noAutofit/>
          </a:bodyPr>
          <a:lstStyle/>
          <a:p>
            <a:r>
              <a:rPr lang="en-US" sz="2800" dirty="0"/>
              <a:t>What makes a project “exempt</a:t>
            </a:r>
            <a:r>
              <a:rPr lang="en-US" sz="2900" dirty="0"/>
              <a:t>”?</a:t>
            </a:r>
          </a:p>
        </p:txBody>
      </p:sp>
      <p:sp>
        <p:nvSpPr>
          <p:cNvPr id="3" name="Subtitle 2"/>
          <p:cNvSpPr>
            <a:spLocks noGrp="1"/>
          </p:cNvSpPr>
          <p:nvPr>
            <p:ph type="subTitle" idx="1"/>
          </p:nvPr>
        </p:nvSpPr>
        <p:spPr>
          <a:xfrm>
            <a:off x="1727200" y="2590800"/>
            <a:ext cx="5712179" cy="2669822"/>
          </a:xfrm>
        </p:spPr>
        <p:txBody>
          <a:bodyPr>
            <a:normAutofit/>
          </a:bodyPr>
          <a:lstStyle/>
          <a:p>
            <a:pPr algn="l"/>
            <a:r>
              <a:rPr lang="en-US" sz="2200" b="1" dirty="0" smtClean="0">
                <a:solidFill>
                  <a:schemeClr val="tx1"/>
                </a:solidFill>
                <a:latin typeface="+mj-lt"/>
              </a:rPr>
              <a:t>(1</a:t>
            </a:r>
            <a:r>
              <a:rPr lang="en-US" sz="2200" dirty="0">
                <a:solidFill>
                  <a:schemeClr val="tx1"/>
                </a:solidFill>
                <a:latin typeface="+mj-lt"/>
              </a:rPr>
              <a:t>)</a:t>
            </a:r>
            <a:r>
              <a:rPr lang="en-US" sz="2200" dirty="0" smtClean="0">
                <a:solidFill>
                  <a:schemeClr val="tx1"/>
                </a:solidFill>
                <a:latin typeface="+mj-lt"/>
              </a:rPr>
              <a:t> Research in established or commonly accepted educational settings involving normal educational practices .  </a:t>
            </a:r>
          </a:p>
          <a:p>
            <a:pPr algn="l"/>
            <a:r>
              <a:rPr lang="en-US" sz="2200" dirty="0" smtClean="0">
                <a:solidFill>
                  <a:schemeClr val="tx1"/>
                </a:solidFill>
                <a:latin typeface="+mj-lt"/>
              </a:rPr>
              <a:t>Examples include research on instructional strategies, the effectiveness or comparison of curricula, instructional techniques, or classroom management. </a:t>
            </a:r>
          </a:p>
          <a:p>
            <a:pPr algn="l"/>
            <a:endParaRPr lang="en-US" sz="2200" dirty="0">
              <a:latin typeface="+mj-lt"/>
            </a:endParaRPr>
          </a:p>
        </p:txBody>
      </p:sp>
    </p:spTree>
    <p:extLst>
      <p:ext uri="{BB962C8B-B14F-4D97-AF65-F5344CB8AC3E}">
        <p14:creationId xmlns:p14="http://schemas.microsoft.com/office/powerpoint/2010/main" val="25967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200" y="1524000"/>
            <a:ext cx="5712179" cy="4267200"/>
          </a:xfrm>
        </p:spPr>
        <p:txBody>
          <a:bodyPr>
            <a:normAutofit lnSpcReduction="10000"/>
          </a:bodyPr>
          <a:lstStyle/>
          <a:p>
            <a:pPr algn="l"/>
            <a:r>
              <a:rPr lang="en-US" sz="2200" dirty="0" smtClean="0">
                <a:solidFill>
                  <a:schemeClr val="tx1"/>
                </a:solidFill>
                <a:latin typeface="+mj-lt"/>
              </a:rPr>
              <a:t>(2</a:t>
            </a:r>
            <a:r>
              <a:rPr lang="en-US" sz="2200" dirty="0">
                <a:solidFill>
                  <a:schemeClr val="tx1"/>
                </a:solidFill>
                <a:latin typeface="+mj-lt"/>
              </a:rPr>
              <a:t>)</a:t>
            </a:r>
            <a:r>
              <a:rPr lang="en-US" sz="2200" dirty="0" smtClean="0">
                <a:solidFill>
                  <a:schemeClr val="tx1"/>
                </a:solidFill>
                <a:latin typeface="+mj-lt"/>
              </a:rPr>
              <a:t> </a:t>
            </a:r>
            <a:r>
              <a:rPr lang="en-US" sz="2200" dirty="0">
                <a:solidFill>
                  <a:schemeClr val="tx1"/>
                </a:solidFill>
                <a:latin typeface="+mj-lt"/>
              </a:rPr>
              <a:t>Research involving only educational tests, surveys, </a:t>
            </a:r>
            <a:r>
              <a:rPr lang="en-US" sz="2200" dirty="0" smtClean="0">
                <a:solidFill>
                  <a:schemeClr val="tx1"/>
                </a:solidFill>
                <a:latin typeface="+mj-lt"/>
              </a:rPr>
              <a:t>interviews, </a:t>
            </a:r>
            <a:r>
              <a:rPr lang="en-US" sz="2200" dirty="0">
                <a:solidFill>
                  <a:schemeClr val="tx1"/>
                </a:solidFill>
                <a:latin typeface="+mj-lt"/>
              </a:rPr>
              <a:t>or </a:t>
            </a:r>
            <a:r>
              <a:rPr lang="en-US" sz="2200" dirty="0" smtClean="0">
                <a:solidFill>
                  <a:schemeClr val="tx1"/>
                </a:solidFill>
                <a:latin typeface="+mj-lt"/>
              </a:rPr>
              <a:t>observations </a:t>
            </a:r>
            <a:r>
              <a:rPr lang="en-US" sz="2200" b="1" i="1" dirty="0" smtClean="0">
                <a:solidFill>
                  <a:schemeClr val="tx1"/>
                </a:solidFill>
                <a:latin typeface="+mj-lt"/>
              </a:rPr>
              <a:t>AS LONG AS </a:t>
            </a:r>
            <a:r>
              <a:rPr lang="en-US" sz="2200" b="1" i="1" u="sng" dirty="0" smtClean="0">
                <a:solidFill>
                  <a:schemeClr val="tx1"/>
                </a:solidFill>
                <a:latin typeface="+mj-lt"/>
              </a:rPr>
              <a:t>ONE</a:t>
            </a:r>
            <a:r>
              <a:rPr lang="en-US" sz="2200" b="1" i="1" dirty="0" smtClean="0">
                <a:solidFill>
                  <a:schemeClr val="tx1"/>
                </a:solidFill>
                <a:latin typeface="+mj-lt"/>
              </a:rPr>
              <a:t> OF THE FOLLOWING IS MET</a:t>
            </a:r>
            <a:r>
              <a:rPr lang="en-US" sz="2200" dirty="0" smtClean="0">
                <a:solidFill>
                  <a:schemeClr val="tx1"/>
                </a:solidFill>
                <a:latin typeface="+mj-lt"/>
              </a:rPr>
              <a:t>:</a:t>
            </a:r>
          </a:p>
          <a:p>
            <a:pPr algn="l"/>
            <a:endParaRPr lang="en-US" sz="2200" dirty="0" smtClean="0">
              <a:solidFill>
                <a:schemeClr val="tx1"/>
              </a:solidFill>
              <a:latin typeface="+mj-lt"/>
            </a:endParaRPr>
          </a:p>
          <a:p>
            <a:pPr algn="l"/>
            <a:r>
              <a:rPr lang="en-US" sz="2200" dirty="0" smtClean="0">
                <a:solidFill>
                  <a:schemeClr val="tx1"/>
                </a:solidFill>
                <a:latin typeface="+mj-lt"/>
              </a:rPr>
              <a:t>i. Information is recorded in such a way that identity of subject can’t readily be ascertained (e.g. anonymous surveys).</a:t>
            </a:r>
          </a:p>
          <a:p>
            <a:pPr algn="l"/>
            <a:endParaRPr lang="en-US" sz="2200" dirty="0" smtClean="0">
              <a:solidFill>
                <a:schemeClr val="tx1"/>
              </a:solidFill>
              <a:latin typeface="+mj-lt"/>
            </a:endParaRPr>
          </a:p>
          <a:p>
            <a:pPr algn="l"/>
            <a:r>
              <a:rPr lang="en-US" sz="2200" dirty="0" smtClean="0">
                <a:solidFill>
                  <a:schemeClr val="tx1"/>
                </a:solidFill>
                <a:latin typeface="+mj-lt"/>
              </a:rPr>
              <a:t>ii. Disclosure of responses would not place subject at risk of criminal/civil liability or damage financial standing, employability, educational advancement, reputation. </a:t>
            </a:r>
          </a:p>
          <a:p>
            <a:pPr marL="514350" indent="-514350" algn="l">
              <a:buAutoNum type="romanLcPeriod"/>
            </a:pPr>
            <a:endParaRPr lang="en-US" sz="2200" dirty="0">
              <a:solidFill>
                <a:schemeClr val="tx1"/>
              </a:solidFill>
              <a:latin typeface="+mj-lt"/>
            </a:endParaRPr>
          </a:p>
          <a:p>
            <a:pPr marL="514350" indent="-514350" algn="l">
              <a:buAutoNum type="romanLcPeriod"/>
            </a:pPr>
            <a:endParaRPr lang="en-US" sz="2200" dirty="0" smtClean="0">
              <a:solidFill>
                <a:schemeClr val="tx1"/>
              </a:solidFill>
              <a:latin typeface="+mj-lt"/>
            </a:endParaRPr>
          </a:p>
          <a:p>
            <a:pPr marL="514350" indent="-514350" algn="l">
              <a:buAutoNum type="romanLcPeriod"/>
            </a:pPr>
            <a:endParaRPr lang="en-US" sz="2200" dirty="0">
              <a:solidFill>
                <a:schemeClr val="tx1"/>
              </a:solidFill>
              <a:latin typeface="+mj-lt"/>
            </a:endParaRPr>
          </a:p>
          <a:p>
            <a:pPr marL="514350" indent="-514350" algn="l">
              <a:buAutoNum type="romanLcPeriod"/>
            </a:pPr>
            <a:endParaRPr lang="en-US" sz="2200" dirty="0" smtClean="0">
              <a:solidFill>
                <a:schemeClr val="tx1"/>
              </a:solidFill>
              <a:latin typeface="+mj-lt"/>
            </a:endParaRPr>
          </a:p>
          <a:p>
            <a:pPr marL="514350" indent="-514350" algn="l">
              <a:buAutoNum type="romanLcPeriod"/>
            </a:pPr>
            <a:endParaRPr lang="en-US" sz="2200" dirty="0">
              <a:solidFill>
                <a:schemeClr val="tx1"/>
              </a:solidFill>
              <a:latin typeface="+mj-lt"/>
            </a:endParaRPr>
          </a:p>
          <a:p>
            <a:pPr marL="514350" indent="-514350" algn="l">
              <a:buAutoNum type="romanLcPeriod"/>
            </a:pPr>
            <a:endParaRPr lang="en-US" sz="2200" dirty="0" smtClean="0">
              <a:solidFill>
                <a:schemeClr val="tx1"/>
              </a:solidFill>
              <a:latin typeface="+mj-lt"/>
            </a:endParaRPr>
          </a:p>
          <a:p>
            <a:pPr marL="514350" indent="-514350" algn="l">
              <a:buAutoNum type="romanLcPeriod"/>
            </a:pPr>
            <a:endParaRPr lang="en-US" sz="2200" dirty="0">
              <a:solidFill>
                <a:schemeClr val="tx1"/>
              </a:solidFill>
              <a:latin typeface="+mj-lt"/>
            </a:endParaRPr>
          </a:p>
          <a:p>
            <a:pPr marL="514350" indent="-514350" algn="l">
              <a:buAutoNum type="romanLcPeriod"/>
            </a:pPr>
            <a:endParaRPr lang="en-US" sz="2200" dirty="0" smtClean="0">
              <a:solidFill>
                <a:schemeClr val="tx1"/>
              </a:solidFill>
              <a:latin typeface="+mj-lt"/>
            </a:endParaRPr>
          </a:p>
          <a:p>
            <a:pPr marL="514350" indent="-514350" algn="l">
              <a:buAutoNum type="romanLcPeriod"/>
            </a:pPr>
            <a:endParaRPr lang="en-US" sz="2200" dirty="0">
              <a:solidFill>
                <a:schemeClr val="tx1"/>
              </a:solidFill>
              <a:latin typeface="+mj-lt"/>
            </a:endParaRPr>
          </a:p>
          <a:p>
            <a:pPr marL="514350" indent="-514350" algn="l">
              <a:buAutoNum type="romanLcPeriod"/>
            </a:pPr>
            <a:endParaRPr lang="en-US" sz="2200" dirty="0" smtClean="0">
              <a:solidFill>
                <a:schemeClr val="tx1"/>
              </a:solidFill>
              <a:latin typeface="+mj-lt"/>
            </a:endParaRPr>
          </a:p>
          <a:p>
            <a:pPr algn="l"/>
            <a:endParaRPr lang="en-US" sz="2200" dirty="0" smtClean="0">
              <a:solidFill>
                <a:schemeClr val="tx1"/>
              </a:solidFill>
              <a:latin typeface="+mj-lt"/>
            </a:endParaRPr>
          </a:p>
          <a:p>
            <a:pPr marL="514350" indent="-514350" algn="l">
              <a:buAutoNum type="romanLcPeriod"/>
            </a:pPr>
            <a:endParaRPr lang="en-US" sz="2200" dirty="0" smtClean="0">
              <a:solidFill>
                <a:schemeClr val="tx1"/>
              </a:solidFill>
              <a:latin typeface="+mj-lt"/>
            </a:endParaRPr>
          </a:p>
          <a:p>
            <a:pPr marL="514350" indent="-514350" algn="l">
              <a:buAutoNum type="romanLcPeriod"/>
            </a:pPr>
            <a:endParaRPr lang="en-US" sz="2200" dirty="0">
              <a:latin typeface="+mj-lt"/>
            </a:endParaRPr>
          </a:p>
          <a:p>
            <a:pPr algn="l"/>
            <a:endParaRPr lang="en-US" dirty="0"/>
          </a:p>
        </p:txBody>
      </p:sp>
    </p:spTree>
    <p:extLst>
      <p:ext uri="{BB962C8B-B14F-4D97-AF65-F5344CB8AC3E}">
        <p14:creationId xmlns:p14="http://schemas.microsoft.com/office/powerpoint/2010/main" val="51066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17583"/>
            <a:ext cx="6917268" cy="782618"/>
          </a:xfrm>
        </p:spPr>
        <p:txBody>
          <a:bodyPr>
            <a:normAutofit/>
          </a:bodyPr>
          <a:lstStyle/>
          <a:p>
            <a:r>
              <a:rPr lang="en-US" sz="2800" dirty="0" smtClean="0"/>
              <a:t>Category 2 exempt research (continued)</a:t>
            </a:r>
            <a:endParaRPr lang="en-US" sz="2800" dirty="0"/>
          </a:p>
        </p:txBody>
      </p:sp>
      <p:sp>
        <p:nvSpPr>
          <p:cNvPr id="3" name="Content Placeholder 2"/>
          <p:cNvSpPr>
            <a:spLocks noGrp="1"/>
          </p:cNvSpPr>
          <p:nvPr>
            <p:ph idx="1"/>
          </p:nvPr>
        </p:nvSpPr>
        <p:spPr>
          <a:xfrm>
            <a:off x="1447800" y="1905000"/>
            <a:ext cx="6196405" cy="4122869"/>
          </a:xfrm>
        </p:spPr>
        <p:txBody>
          <a:bodyPr>
            <a:normAutofit/>
          </a:bodyPr>
          <a:lstStyle/>
          <a:p>
            <a:pPr marL="0" indent="0" algn="ctr">
              <a:buNone/>
            </a:pPr>
            <a:endParaRPr lang="en-US" sz="1200" dirty="0" smtClean="0">
              <a:latin typeface="+mj-lt"/>
            </a:endParaRPr>
          </a:p>
          <a:p>
            <a:pPr marL="0" indent="0">
              <a:buNone/>
            </a:pPr>
            <a:r>
              <a:rPr lang="en-US" sz="2200" dirty="0">
                <a:latin typeface="+mj-lt"/>
              </a:rPr>
              <a:t> </a:t>
            </a:r>
            <a:r>
              <a:rPr lang="en-US" sz="2200" i="1" dirty="0" smtClean="0">
                <a:latin typeface="+mj-lt"/>
              </a:rPr>
              <a:t>Or a new subcategory---</a:t>
            </a:r>
          </a:p>
          <a:p>
            <a:pPr marL="0" indent="0">
              <a:buNone/>
            </a:pPr>
            <a:r>
              <a:rPr lang="en-US" sz="2200" dirty="0" smtClean="0">
                <a:latin typeface="+mj-lt"/>
              </a:rPr>
              <a:t>iii. Information is recorded in such a way that the identity CAN be ascertained (directly or through identifiers linked to the subjects) and the IRB conducted a limited IRB review to determine that “there are </a:t>
            </a:r>
            <a:r>
              <a:rPr lang="en-US" sz="2200" b="1" dirty="0" smtClean="0">
                <a:latin typeface="+mj-lt"/>
              </a:rPr>
              <a:t>adequate provisions to protect the privacy of subjects and maintain the confidentiality of data</a:t>
            </a:r>
            <a:r>
              <a:rPr lang="en-US" sz="2200" dirty="0" smtClean="0">
                <a:latin typeface="+mj-lt"/>
              </a:rPr>
              <a:t>.” </a:t>
            </a:r>
            <a:endParaRPr lang="en-US" sz="2200" dirty="0">
              <a:latin typeface="+mj-lt"/>
            </a:endParaRPr>
          </a:p>
        </p:txBody>
      </p:sp>
    </p:spTree>
    <p:extLst>
      <p:ext uri="{BB962C8B-B14F-4D97-AF65-F5344CB8AC3E}">
        <p14:creationId xmlns:p14="http://schemas.microsoft.com/office/powerpoint/2010/main" val="445706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ADDITIONAL NEW EXEMPT CATEGORY</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mj-lt"/>
              </a:rPr>
              <a:t>3.</a:t>
            </a:r>
            <a:r>
              <a:rPr lang="en-US" dirty="0" smtClean="0">
                <a:latin typeface="+mj-lt"/>
              </a:rPr>
              <a:t> Research involving “</a:t>
            </a:r>
            <a:r>
              <a:rPr lang="en-US" b="1" dirty="0" smtClean="0">
                <a:latin typeface="+mj-lt"/>
              </a:rPr>
              <a:t>benign behavioral interventions</a:t>
            </a:r>
            <a:r>
              <a:rPr lang="en-US" dirty="0" smtClean="0">
                <a:latin typeface="+mj-lt"/>
              </a:rPr>
              <a:t>” [brief in duration, harmless, painless, not physically invasive, not likely to have lasting/significant adverse impact, not offensive or embarrassing] when data is recorded in one of the three ways listed in #2.</a:t>
            </a:r>
          </a:p>
          <a:p>
            <a:pPr marL="0" indent="0">
              <a:buNone/>
            </a:pPr>
            <a:endParaRPr lang="en-US" sz="1400" dirty="0">
              <a:latin typeface="+mj-lt"/>
            </a:endParaRPr>
          </a:p>
          <a:p>
            <a:pPr marL="0" indent="0">
              <a:buNone/>
            </a:pPr>
            <a:r>
              <a:rPr lang="en-US" dirty="0" smtClean="0">
                <a:latin typeface="+mj-lt"/>
              </a:rPr>
              <a:t>Research in this category may not involve deception (unless subject is aware of possible deception and consents to the possibility).    </a:t>
            </a:r>
            <a:endParaRPr lang="en-US" dirty="0">
              <a:latin typeface="+mj-lt"/>
            </a:endParaRPr>
          </a:p>
        </p:txBody>
      </p:sp>
    </p:spTree>
    <p:extLst>
      <p:ext uri="{BB962C8B-B14F-4D97-AF65-F5344CB8AC3E}">
        <p14:creationId xmlns:p14="http://schemas.microsoft.com/office/powerpoint/2010/main" val="2809403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990599"/>
            <a:ext cx="6965245" cy="609601"/>
          </a:xfrm>
        </p:spPr>
        <p:txBody>
          <a:bodyPr>
            <a:normAutofit/>
          </a:bodyPr>
          <a:lstStyle/>
          <a:p>
            <a:r>
              <a:rPr lang="en-US" sz="2800" dirty="0" smtClean="0"/>
              <a:t>Another exempt category:</a:t>
            </a:r>
            <a:endParaRPr lang="en-US" sz="2800" dirty="0"/>
          </a:p>
        </p:txBody>
      </p:sp>
      <p:sp>
        <p:nvSpPr>
          <p:cNvPr id="3" name="Content Placeholder 2"/>
          <p:cNvSpPr>
            <a:spLocks noGrp="1"/>
          </p:cNvSpPr>
          <p:nvPr>
            <p:ph idx="1"/>
          </p:nvPr>
        </p:nvSpPr>
        <p:spPr>
          <a:xfrm>
            <a:off x="1524000" y="1600200"/>
            <a:ext cx="6196405" cy="3603812"/>
          </a:xfrm>
        </p:spPr>
        <p:txBody>
          <a:bodyPr>
            <a:normAutofit lnSpcReduction="10000"/>
          </a:bodyPr>
          <a:lstStyle/>
          <a:p>
            <a:pPr marL="0" indent="0">
              <a:buNone/>
            </a:pPr>
            <a:r>
              <a:rPr lang="en-US" sz="2200" dirty="0" smtClean="0">
                <a:latin typeface="+mj-lt"/>
              </a:rPr>
              <a:t>4. Secondary research </a:t>
            </a:r>
            <a:r>
              <a:rPr lang="en-US" sz="2200" u="sng" dirty="0" smtClean="0">
                <a:latin typeface="+mj-lt"/>
              </a:rPr>
              <a:t>for which consent is not required</a:t>
            </a:r>
            <a:r>
              <a:rPr lang="en-US" sz="2200" dirty="0" smtClean="0">
                <a:latin typeface="+mj-lt"/>
              </a:rPr>
              <a:t>, namely, use of identifiable data or </a:t>
            </a:r>
            <a:r>
              <a:rPr lang="en-US" sz="2200" dirty="0" err="1" smtClean="0">
                <a:latin typeface="+mj-lt"/>
              </a:rPr>
              <a:t>biospecimens</a:t>
            </a:r>
            <a:r>
              <a:rPr lang="en-US" sz="2200" dirty="0" smtClean="0">
                <a:latin typeface="+mj-lt"/>
              </a:rPr>
              <a:t> when they are (one of the following):</a:t>
            </a:r>
          </a:p>
          <a:p>
            <a:pPr>
              <a:buFont typeface="Arial" panose="020B0604020202020204" pitchFamily="34" charset="0"/>
              <a:buChar char="•"/>
            </a:pPr>
            <a:r>
              <a:rPr lang="en-US" sz="2200" dirty="0" smtClean="0">
                <a:latin typeface="+mj-lt"/>
              </a:rPr>
              <a:t>Publicly available.</a:t>
            </a:r>
          </a:p>
          <a:p>
            <a:pPr>
              <a:buFont typeface="Arial" panose="020B0604020202020204" pitchFamily="34" charset="0"/>
              <a:buChar char="•"/>
            </a:pPr>
            <a:r>
              <a:rPr lang="en-US" sz="2200" dirty="0" smtClean="0">
                <a:latin typeface="+mj-lt"/>
              </a:rPr>
              <a:t>Recorded so identity cannot be readily ascertained, no effort to contact or re-identify.</a:t>
            </a:r>
          </a:p>
          <a:p>
            <a:pPr>
              <a:buFont typeface="Arial" panose="020B0604020202020204" pitchFamily="34" charset="0"/>
              <a:buChar char="•"/>
            </a:pPr>
            <a:r>
              <a:rPr lang="en-US" sz="2200" dirty="0" smtClean="0">
                <a:latin typeface="+mj-lt"/>
              </a:rPr>
              <a:t>Research is for health care operations or public health activities</a:t>
            </a:r>
          </a:p>
          <a:p>
            <a:pPr>
              <a:buFont typeface="Arial" panose="020B0604020202020204" pitchFamily="34" charset="0"/>
              <a:buChar char="•"/>
            </a:pPr>
            <a:r>
              <a:rPr lang="en-US" sz="2200" dirty="0" smtClean="0">
                <a:latin typeface="+mj-lt"/>
              </a:rPr>
              <a:t>Research is conducted by a federal agency</a:t>
            </a:r>
          </a:p>
        </p:txBody>
      </p:sp>
    </p:spTree>
    <p:extLst>
      <p:ext uri="{BB962C8B-B14F-4D97-AF65-F5344CB8AC3E}">
        <p14:creationId xmlns:p14="http://schemas.microsoft.com/office/powerpoint/2010/main" val="993142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Two more long-standing exempt categories:</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mj-lt"/>
              </a:rPr>
              <a:t>5. Research by a federal department or agency subject to approval of department/agency head, designed to examine public benefit or service programs.</a:t>
            </a:r>
          </a:p>
          <a:p>
            <a:pPr marL="0" indent="0">
              <a:buNone/>
            </a:pPr>
            <a:endParaRPr lang="en-US" sz="1200" dirty="0">
              <a:latin typeface="+mj-lt"/>
            </a:endParaRPr>
          </a:p>
          <a:p>
            <a:pPr marL="0" indent="0">
              <a:buNone/>
            </a:pPr>
            <a:r>
              <a:rPr lang="en-US" sz="2200" dirty="0" smtClean="0">
                <a:latin typeface="+mj-lt"/>
              </a:rPr>
              <a:t>6. Taste and food quality evaluation and consumer acceptance studies.  </a:t>
            </a:r>
          </a:p>
          <a:p>
            <a:pPr marL="0" indent="0">
              <a:buNone/>
            </a:pPr>
            <a:endParaRPr lang="en-US" sz="2200" dirty="0">
              <a:latin typeface="+mj-lt"/>
            </a:endParaRPr>
          </a:p>
          <a:p>
            <a:pPr marL="0" indent="0">
              <a:buNone/>
            </a:pPr>
            <a:r>
              <a:rPr lang="en-US" sz="2200" dirty="0" smtClean="0">
                <a:latin typeface="+mj-lt"/>
              </a:rPr>
              <a:t>Exempt categories do not necessarily apply to children, prisoners, or other vulnerable populations: CHECK WITH THE IRB STAFF.  </a:t>
            </a:r>
          </a:p>
          <a:p>
            <a:pPr marL="0" indent="0">
              <a:buNone/>
            </a:pPr>
            <a:endParaRPr lang="en-US" sz="2200" dirty="0">
              <a:latin typeface="+mj-lt"/>
            </a:endParaRPr>
          </a:p>
        </p:txBody>
      </p:sp>
    </p:spTree>
    <p:extLst>
      <p:ext uri="{BB962C8B-B14F-4D97-AF65-F5344CB8AC3E}">
        <p14:creationId xmlns:p14="http://schemas.microsoft.com/office/powerpoint/2010/main" val="65784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990599"/>
            <a:ext cx="6965245" cy="990601"/>
          </a:xfrm>
        </p:spPr>
        <p:txBody>
          <a:bodyPr>
            <a:normAutofit/>
          </a:bodyPr>
          <a:lstStyle/>
          <a:p>
            <a:r>
              <a:rPr lang="en-US" sz="2800" dirty="0" smtClean="0"/>
              <a:t>When can project approval be “expedited”?</a:t>
            </a:r>
            <a:endParaRPr lang="en-US" sz="2800" dirty="0"/>
          </a:p>
        </p:txBody>
      </p:sp>
      <p:sp>
        <p:nvSpPr>
          <p:cNvPr id="3" name="Content Placeholder 2"/>
          <p:cNvSpPr>
            <a:spLocks noGrp="1"/>
          </p:cNvSpPr>
          <p:nvPr>
            <p:ph idx="1"/>
          </p:nvPr>
        </p:nvSpPr>
        <p:spPr/>
        <p:txBody>
          <a:bodyPr>
            <a:normAutofit/>
          </a:bodyPr>
          <a:lstStyle/>
          <a:p>
            <a:r>
              <a:rPr lang="en-US" sz="2200" dirty="0" smtClean="0">
                <a:latin typeface="+mj-lt"/>
              </a:rPr>
              <a:t>When the research presents no more than minimal risk AND the activity proposed by the investigator appears on a list available to IRBs and researchers. </a:t>
            </a:r>
          </a:p>
          <a:p>
            <a:r>
              <a:rPr lang="en-US" sz="2200" dirty="0" smtClean="0">
                <a:latin typeface="+mj-lt"/>
              </a:rPr>
              <a:t>Projects in this category may be reviewed by a designee of the IRB instead of waiting for review by one of the convened panels. </a:t>
            </a:r>
          </a:p>
          <a:p>
            <a:r>
              <a:rPr lang="en-US" sz="2200" dirty="0" smtClean="0">
                <a:latin typeface="+mj-lt"/>
              </a:rPr>
              <a:t>Expedited review cannot result in “disapproval.”  Only a convened panel can reject a project.  </a:t>
            </a:r>
            <a:endParaRPr lang="en-US" sz="2200" dirty="0">
              <a:latin typeface="+mj-lt"/>
            </a:endParaRPr>
          </a:p>
        </p:txBody>
      </p:sp>
    </p:spTree>
    <p:extLst>
      <p:ext uri="{BB962C8B-B14F-4D97-AF65-F5344CB8AC3E}">
        <p14:creationId xmlns:p14="http://schemas.microsoft.com/office/powerpoint/2010/main" val="56800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Why do IRBs exist? Where did they come from?</a:t>
            </a:r>
            <a:endParaRPr lang="en-US" sz="2800" b="1" dirty="0"/>
          </a:p>
        </p:txBody>
      </p:sp>
      <p:sp>
        <p:nvSpPr>
          <p:cNvPr id="3" name="Content Placeholder 2"/>
          <p:cNvSpPr>
            <a:spLocks noGrp="1"/>
          </p:cNvSpPr>
          <p:nvPr>
            <p:ph idx="1"/>
          </p:nvPr>
        </p:nvSpPr>
        <p:spPr/>
        <p:txBody>
          <a:bodyPr>
            <a:normAutofit/>
          </a:bodyPr>
          <a:lstStyle/>
          <a:p>
            <a:r>
              <a:rPr lang="en-US" sz="2200" dirty="0" smtClean="0">
                <a:latin typeface="+mj-lt"/>
              </a:rPr>
              <a:t>History of ethically unsavory (or horrifying) experiments performed on human beings</a:t>
            </a:r>
          </a:p>
          <a:p>
            <a:r>
              <a:rPr lang="en-US" sz="2200" dirty="0" smtClean="0">
                <a:latin typeface="+mj-lt"/>
              </a:rPr>
              <a:t>Culminated in Nazi era and the resulting Nuremberg trial/Code (1946-47)</a:t>
            </a:r>
          </a:p>
          <a:p>
            <a:r>
              <a:rPr lang="en-US" sz="2200" dirty="0" smtClean="0">
                <a:latin typeface="+mj-lt"/>
              </a:rPr>
              <a:t>But many other research projects began with good intentions: Milgram, </a:t>
            </a:r>
            <a:r>
              <a:rPr lang="en-US" sz="2200" dirty="0" err="1" smtClean="0">
                <a:latin typeface="+mj-lt"/>
              </a:rPr>
              <a:t>Tuskeegee</a:t>
            </a:r>
            <a:r>
              <a:rPr lang="en-US" sz="2200" dirty="0" smtClean="0">
                <a:latin typeface="+mj-lt"/>
              </a:rPr>
              <a:t> (1932-1973!), </a:t>
            </a:r>
            <a:r>
              <a:rPr lang="en-US" sz="2200" dirty="0" err="1" smtClean="0">
                <a:latin typeface="+mj-lt"/>
              </a:rPr>
              <a:t>Gelsinger</a:t>
            </a:r>
            <a:r>
              <a:rPr lang="en-US" sz="2200" dirty="0" smtClean="0">
                <a:latin typeface="+mj-lt"/>
              </a:rPr>
              <a:t> (gene transfer, 1999)</a:t>
            </a:r>
          </a:p>
          <a:p>
            <a:r>
              <a:rPr lang="en-US" sz="2200" dirty="0" smtClean="0">
                <a:latin typeface="+mj-lt"/>
              </a:rPr>
              <a:t>1974: IRB review mandated by Congress</a:t>
            </a:r>
          </a:p>
          <a:p>
            <a:r>
              <a:rPr lang="en-US" sz="2200" dirty="0" smtClean="0">
                <a:latin typeface="+mj-lt"/>
              </a:rPr>
              <a:t>1979 Belmont Report/ “Common Rule” (1991)</a:t>
            </a:r>
            <a:endParaRPr lang="en-US" sz="2200"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8200"/>
            <a:ext cx="6067777" cy="630218"/>
          </a:xfrm>
        </p:spPr>
        <p:txBody>
          <a:bodyPr>
            <a:normAutofit/>
          </a:bodyPr>
          <a:lstStyle/>
          <a:p>
            <a:r>
              <a:rPr lang="en-US" sz="2800" b="1" dirty="0" smtClean="0"/>
              <a:t>Expedited review categories:</a:t>
            </a:r>
            <a:endParaRPr lang="en-US" sz="2800" b="1" dirty="0"/>
          </a:p>
        </p:txBody>
      </p:sp>
      <p:sp>
        <p:nvSpPr>
          <p:cNvPr id="3" name="Content Placeholder 2"/>
          <p:cNvSpPr>
            <a:spLocks noGrp="1"/>
          </p:cNvSpPr>
          <p:nvPr>
            <p:ph idx="1"/>
          </p:nvPr>
        </p:nvSpPr>
        <p:spPr>
          <a:xfrm>
            <a:off x="1463040" y="1600200"/>
            <a:ext cx="6196405" cy="4122869"/>
          </a:xfrm>
        </p:spPr>
        <p:txBody>
          <a:bodyPr>
            <a:normAutofit lnSpcReduction="10000"/>
          </a:bodyPr>
          <a:lstStyle/>
          <a:p>
            <a:pPr marL="0" indent="0">
              <a:buNone/>
            </a:pPr>
            <a:r>
              <a:rPr lang="en-US" sz="2200" dirty="0" smtClean="0">
                <a:latin typeface="+mj-lt"/>
              </a:rPr>
              <a:t>(1) Clinical studies of drugs or devices when an FDA investigational new drug application or investigational device exemption application is not required, </a:t>
            </a:r>
            <a:r>
              <a:rPr lang="en-US" sz="2200" b="1" dirty="0" smtClean="0">
                <a:latin typeface="+mj-lt"/>
              </a:rPr>
              <a:t>or</a:t>
            </a:r>
            <a:r>
              <a:rPr lang="en-US" sz="2200" dirty="0" smtClean="0">
                <a:latin typeface="+mj-lt"/>
              </a:rPr>
              <a:t> device is cleared for marketing and being used per labeling.</a:t>
            </a:r>
          </a:p>
          <a:p>
            <a:pPr marL="0" indent="0">
              <a:buNone/>
            </a:pPr>
            <a:r>
              <a:rPr lang="en-US" sz="2200" dirty="0" smtClean="0">
                <a:latin typeface="+mj-lt"/>
              </a:rPr>
              <a:t>  </a:t>
            </a:r>
          </a:p>
          <a:p>
            <a:pPr marL="0" indent="0">
              <a:buNone/>
            </a:pPr>
            <a:r>
              <a:rPr lang="en-US" sz="2200" dirty="0" smtClean="0">
                <a:latin typeface="+mj-lt"/>
              </a:rPr>
              <a:t>(2) Collection of blood samples (small specified amounts, no more than twice per week)</a:t>
            </a:r>
          </a:p>
          <a:p>
            <a:pPr marL="0" indent="0">
              <a:buNone/>
            </a:pPr>
            <a:endParaRPr lang="en-US" sz="2200" dirty="0" smtClean="0">
              <a:latin typeface="+mj-lt"/>
            </a:endParaRPr>
          </a:p>
          <a:p>
            <a:pPr marL="0" indent="0">
              <a:buNone/>
            </a:pPr>
            <a:r>
              <a:rPr lang="en-US" sz="2200" dirty="0" smtClean="0">
                <a:latin typeface="+mj-lt"/>
              </a:rPr>
              <a:t>(3) Prospective collection of </a:t>
            </a:r>
            <a:r>
              <a:rPr lang="en-US" sz="2200" dirty="0" err="1" smtClean="0">
                <a:latin typeface="+mj-lt"/>
              </a:rPr>
              <a:t>biospecimens</a:t>
            </a:r>
            <a:r>
              <a:rPr lang="en-US" sz="2200" dirty="0" smtClean="0">
                <a:latin typeface="+mj-lt"/>
              </a:rPr>
              <a:t> non-invasively (e.g. hair, nail clippings, saliva, placenta, dental plaque, skin scraping) </a:t>
            </a:r>
            <a:endParaRPr lang="en-US" sz="2200" dirty="0">
              <a:latin typeface="+mj-lt"/>
            </a:endParaRPr>
          </a:p>
        </p:txBody>
      </p:sp>
    </p:spTree>
    <p:extLst>
      <p:ext uri="{BB962C8B-B14F-4D97-AF65-F5344CB8AC3E}">
        <p14:creationId xmlns:p14="http://schemas.microsoft.com/office/powerpoint/2010/main" val="3864795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17583"/>
            <a:ext cx="5943600" cy="782617"/>
          </a:xfrm>
        </p:spPr>
        <p:txBody>
          <a:bodyPr>
            <a:normAutofit/>
          </a:bodyPr>
          <a:lstStyle/>
          <a:p>
            <a:r>
              <a:rPr lang="en-US" sz="2800" dirty="0" smtClean="0"/>
              <a:t>Expedited categories (cont.):</a:t>
            </a:r>
            <a:endParaRPr lang="en-US" sz="2800" dirty="0"/>
          </a:p>
        </p:txBody>
      </p:sp>
      <p:sp>
        <p:nvSpPr>
          <p:cNvPr id="3" name="Content Placeholder 2"/>
          <p:cNvSpPr>
            <a:spLocks noGrp="1"/>
          </p:cNvSpPr>
          <p:nvPr>
            <p:ph idx="1"/>
          </p:nvPr>
        </p:nvSpPr>
        <p:spPr>
          <a:xfrm>
            <a:off x="1463040" y="1600200"/>
            <a:ext cx="6196405" cy="4122869"/>
          </a:xfrm>
        </p:spPr>
        <p:txBody>
          <a:bodyPr>
            <a:normAutofit/>
          </a:bodyPr>
          <a:lstStyle/>
          <a:p>
            <a:pPr marL="0" indent="0">
              <a:buNone/>
            </a:pPr>
            <a:r>
              <a:rPr lang="en-US" sz="2200" dirty="0" smtClean="0">
                <a:latin typeface="+mj-lt"/>
              </a:rPr>
              <a:t>(4) Non-invasive data collection, such as surface sensors, MRIs, ECG, EEG, exercise or strength testing. No x-rays or other radiation exposure, sedation or general anesthesia.  </a:t>
            </a:r>
          </a:p>
          <a:p>
            <a:pPr marL="0" indent="0">
              <a:buNone/>
            </a:pPr>
            <a:endParaRPr lang="en-US" sz="2200" dirty="0">
              <a:latin typeface="+mj-lt"/>
            </a:endParaRPr>
          </a:p>
          <a:p>
            <a:pPr marL="0" indent="0">
              <a:buNone/>
            </a:pPr>
            <a:r>
              <a:rPr lang="en-US" sz="2200" dirty="0" smtClean="0">
                <a:latin typeface="+mj-lt"/>
              </a:rPr>
              <a:t>(5) Research using materials (data or specimens) collected or that will be collected for non-research purposes: </a:t>
            </a:r>
            <a:r>
              <a:rPr lang="en-US" sz="2200" b="1" dirty="0" smtClean="0">
                <a:latin typeface="+mj-lt"/>
              </a:rPr>
              <a:t>CHART REVIEWS</a:t>
            </a:r>
          </a:p>
          <a:p>
            <a:pPr marL="0" indent="0">
              <a:buNone/>
            </a:pPr>
            <a:endParaRPr lang="en-US" sz="2200" b="1" dirty="0">
              <a:latin typeface="+mj-lt"/>
            </a:endParaRPr>
          </a:p>
          <a:p>
            <a:pPr marL="0" indent="0">
              <a:buNone/>
            </a:pPr>
            <a:r>
              <a:rPr lang="en-US" sz="2200" dirty="0" smtClean="0">
                <a:latin typeface="+mj-lt"/>
              </a:rPr>
              <a:t>(6) Data from voice, video, digital or image recordings made for research purposes.  </a:t>
            </a:r>
            <a:endParaRPr lang="en-US" sz="2200" dirty="0">
              <a:latin typeface="+mj-lt"/>
            </a:endParaRPr>
          </a:p>
        </p:txBody>
      </p:sp>
    </p:spTree>
    <p:extLst>
      <p:ext uri="{BB962C8B-B14F-4D97-AF65-F5344CB8AC3E}">
        <p14:creationId xmlns:p14="http://schemas.microsoft.com/office/powerpoint/2010/main" val="3829802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17583"/>
            <a:ext cx="6324600" cy="706417"/>
          </a:xfrm>
        </p:spPr>
        <p:txBody>
          <a:bodyPr>
            <a:normAutofit/>
          </a:bodyPr>
          <a:lstStyle/>
          <a:p>
            <a:r>
              <a:rPr lang="en-US" sz="2800" dirty="0"/>
              <a:t>Expedited categories (cont.):</a:t>
            </a:r>
          </a:p>
        </p:txBody>
      </p:sp>
      <p:sp>
        <p:nvSpPr>
          <p:cNvPr id="3" name="Content Placeholder 2"/>
          <p:cNvSpPr>
            <a:spLocks noGrp="1"/>
          </p:cNvSpPr>
          <p:nvPr>
            <p:ph idx="1"/>
          </p:nvPr>
        </p:nvSpPr>
        <p:spPr>
          <a:xfrm>
            <a:off x="1463040" y="1752600"/>
            <a:ext cx="6196405" cy="3970469"/>
          </a:xfrm>
        </p:spPr>
        <p:txBody>
          <a:bodyPr>
            <a:normAutofit/>
          </a:bodyPr>
          <a:lstStyle/>
          <a:p>
            <a:pPr marL="0" indent="0">
              <a:buNone/>
            </a:pPr>
            <a:r>
              <a:rPr lang="en-US" sz="2200" dirty="0" smtClean="0">
                <a:latin typeface="+mj-lt"/>
              </a:rPr>
              <a:t>(7) Research on individual or group behavior or characteristics (such as perception, cognition, motivation) or research using surveys, interviews, focus groups, human factors evaluation, etc. </a:t>
            </a:r>
          </a:p>
          <a:p>
            <a:pPr marL="0" indent="0">
              <a:buNone/>
            </a:pPr>
            <a:endParaRPr lang="en-US" sz="1200" dirty="0">
              <a:latin typeface="+mj-lt"/>
            </a:endParaRPr>
          </a:p>
          <a:p>
            <a:pPr marL="0" indent="0">
              <a:buNone/>
            </a:pPr>
            <a:r>
              <a:rPr lang="en-US" sz="2200" i="1" dirty="0" smtClean="0">
                <a:latin typeface="+mj-lt"/>
              </a:rPr>
              <a:t>Especially with the new exempt category, much of this kind of research may be exempt rather than expedited.  </a:t>
            </a:r>
          </a:p>
          <a:p>
            <a:pPr marL="0" indent="0">
              <a:buNone/>
            </a:pPr>
            <a:endParaRPr lang="en-US" sz="2200" dirty="0" smtClean="0">
              <a:latin typeface="+mj-lt"/>
            </a:endParaRPr>
          </a:p>
          <a:p>
            <a:pPr marL="0" indent="0">
              <a:buNone/>
            </a:pPr>
            <a:r>
              <a:rPr lang="en-US" sz="2200" dirty="0" smtClean="0">
                <a:latin typeface="+mj-lt"/>
              </a:rPr>
              <a:t>(8) and (9): Continuing reviews </a:t>
            </a:r>
            <a:endParaRPr lang="en-US" sz="2200" dirty="0">
              <a:latin typeface="+mj-lt"/>
            </a:endParaRPr>
          </a:p>
          <a:p>
            <a:pPr marL="0" indent="0">
              <a:buNone/>
            </a:pPr>
            <a:endParaRPr lang="en-US" sz="2200" dirty="0">
              <a:latin typeface="+mj-lt"/>
            </a:endParaRPr>
          </a:p>
        </p:txBody>
      </p:sp>
    </p:spTree>
    <p:extLst>
      <p:ext uri="{BB962C8B-B14F-4D97-AF65-F5344CB8AC3E}">
        <p14:creationId xmlns:p14="http://schemas.microsoft.com/office/powerpoint/2010/main" val="3172375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If your research project poses </a:t>
            </a:r>
            <a:r>
              <a:rPr lang="en-US" sz="2800" u="sng" dirty="0" smtClean="0"/>
              <a:t>more than minimal risk</a:t>
            </a:r>
            <a:r>
              <a:rPr lang="en-US" sz="2800" dirty="0" smtClean="0"/>
              <a:t> to the subjects:</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mj-lt"/>
              </a:rPr>
              <a:t>It will be reviewed at a scheduled meeting of one of the two panels that make up the Carilion IRB. </a:t>
            </a:r>
          </a:p>
          <a:p>
            <a:pPr marL="0" indent="0">
              <a:buNone/>
            </a:pPr>
            <a:endParaRPr lang="en-US" sz="2200" dirty="0">
              <a:latin typeface="+mj-lt"/>
            </a:endParaRPr>
          </a:p>
          <a:p>
            <a:pPr marL="0" indent="0">
              <a:buNone/>
            </a:pPr>
            <a:r>
              <a:rPr lang="en-US" sz="2200" dirty="0" smtClean="0">
                <a:latin typeface="+mj-lt"/>
              </a:rPr>
              <a:t>The schedule of meetings and submission deadlines are published on the IRB website.</a:t>
            </a:r>
          </a:p>
          <a:p>
            <a:pPr marL="0" indent="0">
              <a:buNone/>
            </a:pPr>
            <a:endParaRPr lang="en-US" sz="2200" dirty="0">
              <a:latin typeface="+mj-lt"/>
            </a:endParaRPr>
          </a:p>
          <a:p>
            <a:pPr marL="0" indent="0">
              <a:buNone/>
            </a:pPr>
            <a:r>
              <a:rPr lang="en-US" sz="2200" dirty="0" smtClean="0">
                <a:latin typeface="+mj-lt"/>
              </a:rPr>
              <a:t>We encourage early communication with the IRB, possibly including a meeting with IRB staff and leadership, to iron out potential hang ups with a project.  </a:t>
            </a:r>
            <a:endParaRPr lang="en-US" sz="2200" dirty="0">
              <a:latin typeface="+mj-lt"/>
            </a:endParaRPr>
          </a:p>
        </p:txBody>
      </p:sp>
    </p:spTree>
    <p:extLst>
      <p:ext uri="{BB962C8B-B14F-4D97-AF65-F5344CB8AC3E}">
        <p14:creationId xmlns:p14="http://schemas.microsoft.com/office/powerpoint/2010/main" val="573782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6934200" cy="1447800"/>
          </a:xfrm>
        </p:spPr>
        <p:txBody>
          <a:bodyPr>
            <a:normAutofit/>
          </a:bodyPr>
          <a:lstStyle/>
          <a:p>
            <a:r>
              <a:rPr lang="en-US" sz="3200" dirty="0" smtClean="0"/>
              <a:t>Consent or a waiver of consent is </a:t>
            </a:r>
            <a:r>
              <a:rPr lang="en-US" sz="3200" u="sng" dirty="0" smtClean="0"/>
              <a:t>always</a:t>
            </a:r>
            <a:r>
              <a:rPr lang="en-US" sz="3200" dirty="0" smtClean="0"/>
              <a:t> required for research. </a:t>
            </a:r>
            <a:endParaRPr lang="en-US" sz="3200" dirty="0"/>
          </a:p>
        </p:txBody>
      </p:sp>
      <p:sp>
        <p:nvSpPr>
          <p:cNvPr id="3" name="Content Placeholder 2"/>
          <p:cNvSpPr>
            <a:spLocks noGrp="1"/>
          </p:cNvSpPr>
          <p:nvPr>
            <p:ph idx="1"/>
          </p:nvPr>
        </p:nvSpPr>
        <p:spPr>
          <a:xfrm>
            <a:off x="1371600" y="2667000"/>
            <a:ext cx="6629400" cy="2895600"/>
          </a:xfrm>
        </p:spPr>
        <p:txBody>
          <a:bodyPr>
            <a:normAutofit/>
          </a:bodyPr>
          <a:lstStyle/>
          <a:p>
            <a:pPr marL="0" indent="0">
              <a:buNone/>
            </a:pPr>
            <a:r>
              <a:rPr lang="en-US" dirty="0" smtClean="0">
                <a:latin typeface="+mj-lt"/>
              </a:rPr>
              <a:t>Regardless of risk level, research subjects must provide voluntary, informed consent (and often a parallel waiver of HIPAA authorization, allowing access to protected health information) UNLESS the IRB concludes that consent and HIPAA authorization may be waived for this specific study.  </a:t>
            </a:r>
            <a:endParaRPr lang="en-US" sz="1400" dirty="0"/>
          </a:p>
          <a:p>
            <a:pPr marL="0" indent="0">
              <a:buNone/>
            </a:pPr>
            <a:endParaRPr lang="en-US" dirty="0"/>
          </a:p>
          <a:p>
            <a:endParaRPr lang="en-US" dirty="0"/>
          </a:p>
        </p:txBody>
      </p:sp>
    </p:spTree>
    <p:extLst>
      <p:ext uri="{BB962C8B-B14F-4D97-AF65-F5344CB8AC3E}">
        <p14:creationId xmlns:p14="http://schemas.microsoft.com/office/powerpoint/2010/main" val="3848676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27201" y="1447801"/>
            <a:ext cx="5435599" cy="380999"/>
          </a:xfrm>
        </p:spPr>
        <p:txBody>
          <a:bodyPr>
            <a:normAutofit fontScale="90000"/>
          </a:bodyPr>
          <a:lstStyle/>
          <a:p>
            <a:r>
              <a:rPr lang="en-US" sz="3200" dirty="0" smtClean="0"/>
              <a:t>Remember: </a:t>
            </a:r>
            <a:endParaRPr lang="en-US" sz="3200" dirty="0"/>
          </a:p>
        </p:txBody>
      </p:sp>
      <p:sp>
        <p:nvSpPr>
          <p:cNvPr id="4" name="Subtitle 3"/>
          <p:cNvSpPr>
            <a:spLocks noGrp="1"/>
          </p:cNvSpPr>
          <p:nvPr>
            <p:ph type="subTitle" idx="1"/>
          </p:nvPr>
        </p:nvSpPr>
        <p:spPr>
          <a:xfrm>
            <a:off x="1676400" y="1905000"/>
            <a:ext cx="5712179" cy="3657600"/>
          </a:xfrm>
        </p:spPr>
        <p:txBody>
          <a:bodyPr>
            <a:normAutofit fontScale="92500"/>
          </a:bodyPr>
          <a:lstStyle/>
          <a:p>
            <a:pPr algn="l"/>
            <a:r>
              <a:rPr lang="en-US" sz="2200" dirty="0" smtClean="0">
                <a:solidFill>
                  <a:schemeClr val="tx1"/>
                </a:solidFill>
                <a:latin typeface="+mj-lt"/>
              </a:rPr>
              <a:t>Just because as a clinician you have access to patient data, you can’t simply use it for RESEARCH.  You have to have the </a:t>
            </a:r>
            <a:r>
              <a:rPr lang="en-US" sz="2200" u="sng" dirty="0" smtClean="0">
                <a:solidFill>
                  <a:schemeClr val="tx1"/>
                </a:solidFill>
                <a:latin typeface="+mj-lt"/>
              </a:rPr>
              <a:t>consent</a:t>
            </a:r>
            <a:r>
              <a:rPr lang="en-US" sz="2200" dirty="0" smtClean="0">
                <a:solidFill>
                  <a:schemeClr val="tx1"/>
                </a:solidFill>
                <a:latin typeface="+mj-lt"/>
              </a:rPr>
              <a:t> of the patient/subject, </a:t>
            </a:r>
            <a:r>
              <a:rPr lang="en-US" sz="2200" b="1" dirty="0" smtClean="0">
                <a:solidFill>
                  <a:schemeClr val="tx1"/>
                </a:solidFill>
                <a:latin typeface="+mj-lt"/>
              </a:rPr>
              <a:t>or</a:t>
            </a:r>
            <a:r>
              <a:rPr lang="en-US" sz="2200" dirty="0" smtClean="0">
                <a:solidFill>
                  <a:schemeClr val="tx1"/>
                </a:solidFill>
                <a:latin typeface="+mj-lt"/>
              </a:rPr>
              <a:t> a </a:t>
            </a:r>
            <a:r>
              <a:rPr lang="en-US" sz="2200" u="sng" dirty="0" smtClean="0">
                <a:solidFill>
                  <a:schemeClr val="tx1"/>
                </a:solidFill>
                <a:latin typeface="+mj-lt"/>
              </a:rPr>
              <a:t>waiver</a:t>
            </a:r>
            <a:r>
              <a:rPr lang="en-US" sz="2200" dirty="0" smtClean="0">
                <a:solidFill>
                  <a:schemeClr val="tx1"/>
                </a:solidFill>
                <a:latin typeface="+mj-lt"/>
              </a:rPr>
              <a:t> in writing from the IRB.  Those are the only two permissible routes to research use.</a:t>
            </a:r>
          </a:p>
          <a:p>
            <a:pPr algn="l"/>
            <a:r>
              <a:rPr lang="en-US" sz="1500" dirty="0" smtClean="0">
                <a:solidFill>
                  <a:schemeClr val="tx1"/>
                </a:solidFill>
                <a:latin typeface="+mj-lt"/>
              </a:rPr>
              <a:t>   </a:t>
            </a:r>
          </a:p>
          <a:p>
            <a:pPr algn="l"/>
            <a:r>
              <a:rPr lang="en-US" sz="2200" dirty="0" smtClean="0">
                <a:solidFill>
                  <a:schemeClr val="tx1"/>
                </a:solidFill>
                <a:latin typeface="+mj-lt"/>
              </a:rPr>
              <a:t>You may (under the Revised Common Rule) access potential subject information for </a:t>
            </a:r>
            <a:r>
              <a:rPr lang="en-US" sz="2200" u="sng" dirty="0" smtClean="0">
                <a:solidFill>
                  <a:schemeClr val="tx1"/>
                </a:solidFill>
                <a:latin typeface="+mj-lt"/>
              </a:rPr>
              <a:t>recruitment</a:t>
            </a:r>
            <a:r>
              <a:rPr lang="en-US" sz="2200" dirty="0" smtClean="0">
                <a:solidFill>
                  <a:schemeClr val="tx1"/>
                </a:solidFill>
                <a:latin typeface="+mj-lt"/>
              </a:rPr>
              <a:t> and </a:t>
            </a:r>
            <a:r>
              <a:rPr lang="en-US" sz="2200" u="sng" dirty="0" smtClean="0">
                <a:solidFill>
                  <a:schemeClr val="tx1"/>
                </a:solidFill>
                <a:latin typeface="+mj-lt"/>
              </a:rPr>
              <a:t>screening</a:t>
            </a:r>
            <a:r>
              <a:rPr lang="en-US" sz="2200" dirty="0" smtClean="0">
                <a:solidFill>
                  <a:schemeClr val="tx1"/>
                </a:solidFill>
                <a:latin typeface="+mj-lt"/>
              </a:rPr>
              <a:t> without consent or a waiver, but a plan to do this this must first be approved by the IRB. </a:t>
            </a:r>
            <a:endParaRPr lang="en-US" sz="2200" dirty="0">
              <a:solidFill>
                <a:schemeClr val="tx1"/>
              </a:solidFill>
              <a:latin typeface="+mj-lt"/>
            </a:endParaRPr>
          </a:p>
        </p:txBody>
      </p:sp>
    </p:spTree>
    <p:extLst>
      <p:ext uri="{BB962C8B-B14F-4D97-AF65-F5344CB8AC3E}">
        <p14:creationId xmlns:p14="http://schemas.microsoft.com/office/powerpoint/2010/main" val="3319596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qualifies a study for a waiver of informed consent? </a:t>
            </a:r>
            <a:endParaRPr lang="en-US" sz="2800" dirty="0"/>
          </a:p>
        </p:txBody>
      </p:sp>
      <p:sp>
        <p:nvSpPr>
          <p:cNvPr id="3" name="Content Placeholder 2"/>
          <p:cNvSpPr>
            <a:spLocks noGrp="1"/>
          </p:cNvSpPr>
          <p:nvPr>
            <p:ph idx="1"/>
          </p:nvPr>
        </p:nvSpPr>
        <p:spPr/>
        <p:txBody>
          <a:bodyPr>
            <a:normAutofit fontScale="92500"/>
          </a:bodyPr>
          <a:lstStyle/>
          <a:p>
            <a:r>
              <a:rPr lang="en-US" dirty="0" smtClean="0">
                <a:latin typeface="+mj-lt"/>
              </a:rPr>
              <a:t>The study poses minimal risk.</a:t>
            </a:r>
          </a:p>
          <a:p>
            <a:r>
              <a:rPr lang="en-US" dirty="0" smtClean="0">
                <a:latin typeface="+mj-lt"/>
              </a:rPr>
              <a:t>The study can’t practicably be conducted without the waiver. </a:t>
            </a:r>
          </a:p>
          <a:p>
            <a:r>
              <a:rPr lang="en-US" dirty="0" smtClean="0">
                <a:latin typeface="+mj-lt"/>
              </a:rPr>
              <a:t>You cannot conduct the study without access to the data or </a:t>
            </a:r>
            <a:r>
              <a:rPr lang="en-US" dirty="0" err="1" smtClean="0">
                <a:latin typeface="+mj-lt"/>
              </a:rPr>
              <a:t>biospecimens</a:t>
            </a:r>
            <a:r>
              <a:rPr lang="en-US" dirty="0" smtClean="0">
                <a:latin typeface="+mj-lt"/>
              </a:rPr>
              <a:t> without the associated PHI. </a:t>
            </a:r>
            <a:r>
              <a:rPr lang="en-US" i="1" dirty="0" smtClean="0">
                <a:latin typeface="+mj-lt"/>
              </a:rPr>
              <a:t>Can you de-identify??</a:t>
            </a:r>
          </a:p>
          <a:p>
            <a:r>
              <a:rPr lang="en-US" dirty="0" smtClean="0">
                <a:latin typeface="+mj-lt"/>
              </a:rPr>
              <a:t>No adverse impact on rights/welfare of subjects. </a:t>
            </a:r>
          </a:p>
          <a:p>
            <a:r>
              <a:rPr lang="en-US" dirty="0" smtClean="0">
                <a:latin typeface="+mj-lt"/>
              </a:rPr>
              <a:t>Subjects or LARs will receive pertinent information afterwards, if practical.  </a:t>
            </a:r>
            <a:endParaRPr lang="en-US" dirty="0">
              <a:latin typeface="+mj-lt"/>
            </a:endParaRPr>
          </a:p>
        </p:txBody>
      </p:sp>
    </p:spTree>
    <p:extLst>
      <p:ext uri="{BB962C8B-B14F-4D97-AF65-F5344CB8AC3E}">
        <p14:creationId xmlns:p14="http://schemas.microsoft.com/office/powerpoint/2010/main" val="74549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When written documentation of consent is required: </a:t>
            </a:r>
            <a:endParaRPr lang="en-US" sz="28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200" dirty="0" smtClean="0">
                <a:latin typeface="+mj-lt"/>
              </a:rPr>
              <a:t>Very specific elements must be included.</a:t>
            </a:r>
          </a:p>
          <a:p>
            <a:pPr>
              <a:buFont typeface="Wingdings" panose="05000000000000000000" pitchFamily="2" charset="2"/>
              <a:buChar char="§"/>
            </a:pPr>
            <a:endParaRPr lang="en-US" sz="2200" dirty="0">
              <a:latin typeface="+mj-lt"/>
            </a:endParaRPr>
          </a:p>
          <a:p>
            <a:pPr>
              <a:buFont typeface="Wingdings" panose="05000000000000000000" pitchFamily="2" charset="2"/>
              <a:buChar char="§"/>
            </a:pPr>
            <a:r>
              <a:rPr lang="en-US" sz="2200" dirty="0" smtClean="0">
                <a:latin typeface="+mj-lt"/>
              </a:rPr>
              <a:t>Refer to the Carilion IRB templates online for guidance.  </a:t>
            </a:r>
          </a:p>
          <a:p>
            <a:pPr>
              <a:buFont typeface="Wingdings" panose="05000000000000000000" pitchFamily="2" charset="2"/>
              <a:buChar char="§"/>
            </a:pPr>
            <a:endParaRPr lang="en-US" sz="2200" dirty="0">
              <a:latin typeface="+mj-lt"/>
            </a:endParaRPr>
          </a:p>
          <a:p>
            <a:pPr>
              <a:buFont typeface="Wingdings" panose="05000000000000000000" pitchFamily="2" charset="2"/>
              <a:buChar char="§"/>
            </a:pPr>
            <a:r>
              <a:rPr lang="en-US" sz="2200" dirty="0" smtClean="0">
                <a:latin typeface="+mj-lt"/>
              </a:rPr>
              <a:t>Reading level is very important. Beware of medical jargon.</a:t>
            </a:r>
          </a:p>
          <a:p>
            <a:pPr>
              <a:buFont typeface="Wingdings" panose="05000000000000000000" pitchFamily="2" charset="2"/>
              <a:buChar char="§"/>
            </a:pPr>
            <a:endParaRPr lang="en-US" sz="2200" dirty="0">
              <a:latin typeface="+mj-lt"/>
            </a:endParaRPr>
          </a:p>
          <a:p>
            <a:pPr>
              <a:buFont typeface="Wingdings" panose="05000000000000000000" pitchFamily="2" charset="2"/>
              <a:buChar char="§"/>
            </a:pPr>
            <a:r>
              <a:rPr lang="en-US" sz="2200" dirty="0" smtClean="0">
                <a:latin typeface="+mj-lt"/>
              </a:rPr>
              <a:t>NEW REQUIREMENT: </a:t>
            </a:r>
            <a:r>
              <a:rPr lang="en-US" sz="2200" b="1" dirty="0" smtClean="0">
                <a:latin typeface="+mj-lt"/>
              </a:rPr>
              <a:t>An upfront concise summary </a:t>
            </a:r>
            <a:r>
              <a:rPr lang="en-US" sz="2200" dirty="0" smtClean="0">
                <a:latin typeface="+mj-lt"/>
              </a:rPr>
              <a:t>(if consent longer than 4 pages)</a:t>
            </a:r>
            <a:endParaRPr lang="en-US" sz="2200" dirty="0">
              <a:latin typeface="+mj-lt"/>
            </a:endParaRPr>
          </a:p>
        </p:txBody>
      </p:sp>
    </p:spTree>
    <p:extLst>
      <p:ext uri="{BB962C8B-B14F-4D97-AF65-F5344CB8AC3E}">
        <p14:creationId xmlns:p14="http://schemas.microsoft.com/office/powerpoint/2010/main" val="2626674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What must the IRB conclude in order to approve a study?</a:t>
            </a:r>
            <a:endParaRPr lang="en-US" sz="2800" b="1" dirty="0"/>
          </a:p>
        </p:txBody>
      </p:sp>
      <p:sp>
        <p:nvSpPr>
          <p:cNvPr id="3" name="Content Placeholder 2"/>
          <p:cNvSpPr>
            <a:spLocks noGrp="1"/>
          </p:cNvSpPr>
          <p:nvPr>
            <p:ph idx="1"/>
          </p:nvPr>
        </p:nvSpPr>
        <p:spPr/>
        <p:txBody>
          <a:bodyPr>
            <a:normAutofit lnSpcReduction="10000"/>
          </a:bodyPr>
          <a:lstStyle/>
          <a:p>
            <a:r>
              <a:rPr lang="en-US" sz="2000" dirty="0" smtClean="0">
                <a:latin typeface="+mj-lt"/>
              </a:rPr>
              <a:t>Risks are minimized.</a:t>
            </a:r>
          </a:p>
          <a:p>
            <a:r>
              <a:rPr lang="en-US" sz="2000" dirty="0" smtClean="0">
                <a:latin typeface="+mj-lt"/>
              </a:rPr>
              <a:t>Risks to subjects are reasonable in relation to anticipated benefits (if any).</a:t>
            </a:r>
          </a:p>
          <a:p>
            <a:r>
              <a:rPr lang="en-US" sz="2000" dirty="0" smtClean="0">
                <a:latin typeface="+mj-lt"/>
              </a:rPr>
              <a:t>Subject selection is equitable.</a:t>
            </a:r>
          </a:p>
          <a:p>
            <a:r>
              <a:rPr lang="en-US" sz="2000" dirty="0" smtClean="0">
                <a:latin typeface="+mj-lt"/>
              </a:rPr>
              <a:t>Informed consent will be sought and documented unless criteria for a waiver of documentation or of consent are met.</a:t>
            </a:r>
          </a:p>
          <a:p>
            <a:r>
              <a:rPr lang="en-US" sz="2000" dirty="0" smtClean="0">
                <a:latin typeface="+mj-lt"/>
              </a:rPr>
              <a:t>When appropriate, adequate provisions to monitor data for subject safety.</a:t>
            </a:r>
          </a:p>
          <a:p>
            <a:r>
              <a:rPr lang="en-US" sz="2000" dirty="0" smtClean="0">
                <a:latin typeface="+mj-lt"/>
              </a:rPr>
              <a:t>Adequate plan to protect subject privacy and data confidentiality.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20000" cy="838200"/>
          </a:xfrm>
        </p:spPr>
        <p:txBody>
          <a:bodyPr>
            <a:normAutofit/>
          </a:bodyPr>
          <a:lstStyle/>
          <a:p>
            <a:r>
              <a:rPr lang="en-US" sz="3600" dirty="0" smtClean="0"/>
              <a:t>Common stumbling blocks:</a:t>
            </a:r>
            <a:endParaRPr lang="en-US" sz="3600" dirty="0"/>
          </a:p>
        </p:txBody>
      </p:sp>
      <p:sp>
        <p:nvSpPr>
          <p:cNvPr id="3" name="Content Placeholder 2"/>
          <p:cNvSpPr>
            <a:spLocks noGrp="1"/>
          </p:cNvSpPr>
          <p:nvPr>
            <p:ph idx="1"/>
          </p:nvPr>
        </p:nvSpPr>
        <p:spPr>
          <a:xfrm>
            <a:off x="1447800" y="1905000"/>
            <a:ext cx="6477000" cy="3657600"/>
          </a:xfrm>
        </p:spPr>
        <p:txBody>
          <a:bodyPr>
            <a:normAutofit/>
          </a:bodyPr>
          <a:lstStyle/>
          <a:p>
            <a:r>
              <a:rPr lang="en-US" sz="2200" u="sng" dirty="0" smtClean="0">
                <a:latin typeface="+mj-lt"/>
              </a:rPr>
              <a:t>Study team</a:t>
            </a:r>
            <a:r>
              <a:rPr lang="en-US" sz="2200" dirty="0" smtClean="0">
                <a:latin typeface="+mj-lt"/>
              </a:rPr>
              <a:t>—incomplete, missing CITI, including people who don’t need to be there</a:t>
            </a:r>
          </a:p>
          <a:p>
            <a:r>
              <a:rPr lang="en-US" sz="2200" u="sng" dirty="0" smtClean="0">
                <a:latin typeface="+mj-lt"/>
              </a:rPr>
              <a:t>Poor literature  search</a:t>
            </a:r>
            <a:r>
              <a:rPr lang="en-US" sz="2200" dirty="0" smtClean="0">
                <a:latin typeface="+mj-lt"/>
              </a:rPr>
              <a:t>—has someone else already answered your question?</a:t>
            </a:r>
          </a:p>
          <a:p>
            <a:r>
              <a:rPr lang="en-US" sz="2200" u="sng" dirty="0" smtClean="0">
                <a:latin typeface="+mj-lt"/>
              </a:rPr>
              <a:t>Hypothesis</a:t>
            </a:r>
            <a:r>
              <a:rPr lang="en-US" sz="2200" dirty="0" smtClean="0">
                <a:latin typeface="+mj-lt"/>
              </a:rPr>
              <a:t>—what do you think your study will prove?  How will you know? </a:t>
            </a:r>
          </a:p>
          <a:p>
            <a:r>
              <a:rPr lang="en-US" sz="2200" u="sng" dirty="0" smtClean="0">
                <a:latin typeface="+mj-lt"/>
              </a:rPr>
              <a:t>Method</a:t>
            </a:r>
            <a:r>
              <a:rPr lang="en-US" sz="2200" dirty="0" smtClean="0">
                <a:latin typeface="+mj-lt"/>
              </a:rPr>
              <a:t>—be clear what’s research, what’s standard care</a:t>
            </a:r>
          </a:p>
          <a:p>
            <a:endParaRPr lang="en-US" dirty="0" smtClean="0"/>
          </a:p>
          <a:p>
            <a:endParaRPr lang="en-US" dirty="0"/>
          </a:p>
        </p:txBody>
      </p:sp>
    </p:spTree>
    <p:extLst>
      <p:ext uri="{BB962C8B-B14F-4D97-AF65-F5344CB8AC3E}">
        <p14:creationId xmlns:p14="http://schemas.microsoft.com/office/powerpoint/2010/main" val="232233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1143000"/>
            <a:ext cx="6965245" cy="877067"/>
          </a:xfrm>
        </p:spPr>
        <p:txBody>
          <a:bodyPr>
            <a:normAutofit/>
          </a:bodyPr>
          <a:lstStyle/>
          <a:p>
            <a:r>
              <a:rPr lang="en-US" sz="2800" dirty="0" smtClean="0"/>
              <a:t>Key elements for ethical research:</a:t>
            </a:r>
            <a:endParaRPr lang="en-US" sz="2800" dirty="0"/>
          </a:p>
        </p:txBody>
      </p:sp>
      <p:sp>
        <p:nvSpPr>
          <p:cNvPr id="3" name="Content Placeholder 2"/>
          <p:cNvSpPr>
            <a:spLocks noGrp="1"/>
          </p:cNvSpPr>
          <p:nvPr>
            <p:ph idx="1"/>
          </p:nvPr>
        </p:nvSpPr>
        <p:spPr>
          <a:xfrm>
            <a:off x="1463040" y="2057401"/>
            <a:ext cx="6196405" cy="3809999"/>
          </a:xfrm>
        </p:spPr>
        <p:txBody>
          <a:bodyPr>
            <a:noAutofit/>
          </a:bodyPr>
          <a:lstStyle/>
          <a:p>
            <a:r>
              <a:rPr lang="en-US" b="1" dirty="0" smtClean="0">
                <a:latin typeface="+mj-lt"/>
              </a:rPr>
              <a:t>Respect for persons </a:t>
            </a:r>
            <a:r>
              <a:rPr lang="en-US" dirty="0" smtClean="0">
                <a:latin typeface="+mj-lt"/>
              </a:rPr>
              <a:t>(operationalized as the requirement for voluntary, informed consent)</a:t>
            </a:r>
          </a:p>
          <a:p>
            <a:pPr marL="0" indent="0">
              <a:buNone/>
            </a:pPr>
            <a:endParaRPr lang="en-US" sz="1600" dirty="0" smtClean="0">
              <a:latin typeface="+mj-lt"/>
            </a:endParaRPr>
          </a:p>
          <a:p>
            <a:r>
              <a:rPr lang="en-US" b="1" dirty="0" smtClean="0">
                <a:latin typeface="+mj-lt"/>
              </a:rPr>
              <a:t>Beneficence</a:t>
            </a:r>
            <a:r>
              <a:rPr lang="en-US" dirty="0" smtClean="0">
                <a:latin typeface="+mj-lt"/>
              </a:rPr>
              <a:t> (operationalized as a balance between harm and benefit)</a:t>
            </a:r>
          </a:p>
          <a:p>
            <a:pPr marL="0" indent="0">
              <a:buNone/>
            </a:pPr>
            <a:endParaRPr lang="en-US" sz="1600" dirty="0" smtClean="0">
              <a:latin typeface="+mj-lt"/>
            </a:endParaRPr>
          </a:p>
          <a:p>
            <a:r>
              <a:rPr lang="en-US" b="1" dirty="0" smtClean="0">
                <a:latin typeface="+mj-lt"/>
              </a:rPr>
              <a:t>Justice</a:t>
            </a:r>
            <a:r>
              <a:rPr lang="en-US" dirty="0" smtClean="0">
                <a:latin typeface="+mj-lt"/>
              </a:rPr>
              <a:t> (who is at risk of harm and who is likely to benefit?)</a:t>
            </a:r>
            <a:endParaRPr lang="en-US"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838200"/>
            <a:ext cx="4267200" cy="533400"/>
          </a:xfrm>
        </p:spPr>
        <p:txBody>
          <a:bodyPr>
            <a:noAutofit/>
          </a:bodyPr>
          <a:lstStyle/>
          <a:p>
            <a:r>
              <a:rPr lang="en-US" sz="2800" dirty="0" smtClean="0"/>
              <a:t>and/or…</a:t>
            </a:r>
            <a:endParaRPr lang="en-US" sz="2800" dirty="0"/>
          </a:p>
        </p:txBody>
      </p:sp>
      <p:sp>
        <p:nvSpPr>
          <p:cNvPr id="3" name="Content Placeholder 2"/>
          <p:cNvSpPr>
            <a:spLocks noGrp="1"/>
          </p:cNvSpPr>
          <p:nvPr>
            <p:ph idx="1"/>
          </p:nvPr>
        </p:nvSpPr>
        <p:spPr>
          <a:xfrm>
            <a:off x="1676400" y="1600200"/>
            <a:ext cx="6324600" cy="4343399"/>
          </a:xfrm>
        </p:spPr>
        <p:txBody>
          <a:bodyPr>
            <a:normAutofit/>
          </a:bodyPr>
          <a:lstStyle/>
          <a:p>
            <a:r>
              <a:rPr lang="en-US" sz="2200" u="sng" dirty="0" smtClean="0">
                <a:latin typeface="+mj-lt"/>
              </a:rPr>
              <a:t>Statistical plan</a:t>
            </a:r>
            <a:r>
              <a:rPr lang="en-US" sz="2200" dirty="0" smtClean="0">
                <a:latin typeface="+mj-lt"/>
              </a:rPr>
              <a:t>—are there enough potential subjects (allowing for refusals, losses to follow up) to prove or disprove your hypothesis?</a:t>
            </a:r>
          </a:p>
          <a:p>
            <a:r>
              <a:rPr lang="en-US" sz="2200" u="sng" dirty="0" smtClean="0">
                <a:latin typeface="+mj-lt"/>
              </a:rPr>
              <a:t>Risks</a:t>
            </a:r>
            <a:r>
              <a:rPr lang="en-US" sz="2200" dirty="0" smtClean="0">
                <a:latin typeface="+mj-lt"/>
              </a:rPr>
              <a:t>—Go beyond physical risks: economic, psychological, reputational, privacy.  Once they’re acknowledged, team should find ways to reduce the chances of them happening. </a:t>
            </a:r>
          </a:p>
          <a:p>
            <a:r>
              <a:rPr lang="en-US" sz="2200" u="sng" dirty="0" smtClean="0">
                <a:latin typeface="+mj-lt"/>
              </a:rPr>
              <a:t>Inattention to detail</a:t>
            </a:r>
            <a:r>
              <a:rPr lang="en-US" sz="2200" dirty="0" smtClean="0">
                <a:latin typeface="+mj-lt"/>
              </a:rPr>
              <a:t>: We require signatures, CV of the principal investigator, consistency</a:t>
            </a:r>
          </a:p>
          <a:p>
            <a:r>
              <a:rPr lang="en-US" sz="2200" u="sng" dirty="0" smtClean="0">
                <a:latin typeface="+mj-lt"/>
              </a:rPr>
              <a:t>Failure to respond to feedback</a:t>
            </a:r>
            <a:endParaRPr lang="en-US" sz="2200" u="sng" dirty="0">
              <a:latin typeface="+mj-lt"/>
            </a:endParaRPr>
          </a:p>
        </p:txBody>
      </p:sp>
    </p:spTree>
    <p:extLst>
      <p:ext uri="{BB962C8B-B14F-4D97-AF65-F5344CB8AC3E}">
        <p14:creationId xmlns:p14="http://schemas.microsoft.com/office/powerpoint/2010/main" val="2899628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After you start the study:</a:t>
            </a:r>
            <a:endParaRPr lang="en-US" sz="3200" dirty="0"/>
          </a:p>
        </p:txBody>
      </p:sp>
      <p:sp>
        <p:nvSpPr>
          <p:cNvPr id="3" name="Content Placeholder 2"/>
          <p:cNvSpPr>
            <a:spLocks noGrp="1"/>
          </p:cNvSpPr>
          <p:nvPr>
            <p:ph idx="1"/>
          </p:nvPr>
        </p:nvSpPr>
        <p:spPr>
          <a:xfrm>
            <a:off x="1463040" y="1981200"/>
            <a:ext cx="6196405" cy="3741869"/>
          </a:xfrm>
        </p:spPr>
        <p:txBody>
          <a:bodyPr>
            <a:normAutofit/>
          </a:bodyPr>
          <a:lstStyle/>
          <a:p>
            <a:r>
              <a:rPr lang="en-US" sz="2200" dirty="0" smtClean="0">
                <a:latin typeface="+mj-lt"/>
              </a:rPr>
              <a:t>Stick to the protocol.</a:t>
            </a:r>
          </a:p>
          <a:p>
            <a:r>
              <a:rPr lang="en-US" sz="2200" dirty="0" smtClean="0">
                <a:latin typeface="+mj-lt"/>
              </a:rPr>
              <a:t>Maintain records like your life depends on it.</a:t>
            </a:r>
          </a:p>
          <a:p>
            <a:r>
              <a:rPr lang="en-US" sz="2200" dirty="0" smtClean="0">
                <a:latin typeface="+mj-lt"/>
              </a:rPr>
              <a:t>Involve only IRB authorized personnel.</a:t>
            </a:r>
          </a:p>
          <a:p>
            <a:r>
              <a:rPr lang="en-US" sz="2200" dirty="0" smtClean="0">
                <a:latin typeface="+mj-lt"/>
              </a:rPr>
              <a:t>If you realize you need to make changes, come back to the IRB and amend BEFORE you try something different.</a:t>
            </a:r>
          </a:p>
          <a:p>
            <a:r>
              <a:rPr lang="en-US" sz="2200" dirty="0" smtClean="0">
                <a:latin typeface="+mj-lt"/>
              </a:rPr>
              <a:t>Report violations promptly---what went wrong, why it happened, how you’ll prevent future problems.  </a:t>
            </a:r>
            <a:endParaRPr lang="en-US" sz="2200" dirty="0">
              <a:latin typeface="+mj-lt"/>
            </a:endParaRPr>
          </a:p>
        </p:txBody>
      </p:sp>
    </p:spTree>
    <p:extLst>
      <p:ext uri="{BB962C8B-B14F-4D97-AF65-F5344CB8AC3E}">
        <p14:creationId xmlns:p14="http://schemas.microsoft.com/office/powerpoint/2010/main" val="1192691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6934200" cy="685800"/>
          </a:xfrm>
        </p:spPr>
        <p:txBody>
          <a:bodyPr>
            <a:normAutofit fontScale="90000"/>
          </a:bodyPr>
          <a:lstStyle/>
          <a:p>
            <a:r>
              <a:rPr lang="en-US" dirty="0" smtClean="0"/>
              <a:t>CONTACT INFORMATION</a:t>
            </a:r>
            <a:endParaRPr lang="en-US" dirty="0"/>
          </a:p>
        </p:txBody>
      </p:sp>
      <p:sp>
        <p:nvSpPr>
          <p:cNvPr id="3" name="Content Placeholder 2"/>
          <p:cNvSpPr>
            <a:spLocks noGrp="1"/>
          </p:cNvSpPr>
          <p:nvPr>
            <p:ph idx="1"/>
          </p:nvPr>
        </p:nvSpPr>
        <p:spPr>
          <a:xfrm>
            <a:off x="1447800" y="1905000"/>
            <a:ext cx="6477000" cy="3886201"/>
          </a:xfrm>
        </p:spPr>
        <p:txBody>
          <a:bodyPr>
            <a:normAutofit lnSpcReduction="10000"/>
          </a:bodyPr>
          <a:lstStyle/>
          <a:p>
            <a:pPr marL="0" indent="0">
              <a:buNone/>
            </a:pPr>
            <a:r>
              <a:rPr lang="en-US" dirty="0" smtClean="0">
                <a:latin typeface="+mj-lt"/>
              </a:rPr>
              <a:t>Carley Emerson, Carilion IRB Director, </a:t>
            </a:r>
            <a:r>
              <a:rPr lang="en-US" dirty="0" smtClean="0">
                <a:latin typeface="+mj-lt"/>
                <a:hlinkClick r:id="rId2"/>
              </a:rPr>
              <a:t>caemerson@carilionclinic.org</a:t>
            </a:r>
            <a:r>
              <a:rPr lang="en-US" dirty="0" smtClean="0">
                <a:latin typeface="+mj-lt"/>
              </a:rPr>
              <a:t>, 981-8097</a:t>
            </a:r>
          </a:p>
          <a:p>
            <a:pPr marL="0" indent="0">
              <a:buNone/>
            </a:pPr>
            <a:endParaRPr lang="en-US" sz="2400" dirty="0" smtClean="0">
              <a:latin typeface="+mj-lt"/>
            </a:endParaRPr>
          </a:p>
          <a:p>
            <a:pPr marL="0" indent="0">
              <a:buNone/>
            </a:pPr>
            <a:r>
              <a:rPr lang="en-US" dirty="0" smtClean="0">
                <a:latin typeface="+mj-lt"/>
              </a:rPr>
              <a:t>Meredith Talmadge (Studies for Full Board review), </a:t>
            </a:r>
            <a:r>
              <a:rPr lang="en-US" dirty="0" smtClean="0">
                <a:latin typeface="+mj-lt"/>
                <a:hlinkClick r:id="rId3"/>
              </a:rPr>
              <a:t>mttalmadge@carilionclinic.org</a:t>
            </a:r>
            <a:r>
              <a:rPr lang="en-US" dirty="0" smtClean="0">
                <a:latin typeface="+mj-lt"/>
              </a:rPr>
              <a:t>, 853-0728</a:t>
            </a:r>
          </a:p>
          <a:p>
            <a:pPr marL="0" indent="0">
              <a:buNone/>
            </a:pPr>
            <a:endParaRPr lang="en-US" sz="2400" dirty="0" smtClean="0">
              <a:latin typeface="+mj-lt"/>
            </a:endParaRPr>
          </a:p>
          <a:p>
            <a:pPr marL="0" indent="0">
              <a:buNone/>
            </a:pPr>
            <a:r>
              <a:rPr lang="en-US" dirty="0" smtClean="0">
                <a:latin typeface="+mj-lt"/>
              </a:rPr>
              <a:t>Janet McDowell (Minimal risk studies and Not Human Subjects Research determinations), </a:t>
            </a:r>
            <a:r>
              <a:rPr lang="en-US" u="sng" dirty="0" smtClean="0">
                <a:solidFill>
                  <a:srgbClr val="FF0000"/>
                </a:solidFill>
                <a:latin typeface="+mj-lt"/>
                <a:hlinkClick r:id="rId4"/>
              </a:rPr>
              <a:t>jdmcdowell@carilionclinic.org</a:t>
            </a:r>
            <a:r>
              <a:rPr lang="en-US" dirty="0" smtClean="0">
                <a:latin typeface="+mj-lt"/>
              </a:rPr>
              <a:t>,</a:t>
            </a:r>
            <a:r>
              <a:rPr lang="en-US" dirty="0" smtClean="0">
                <a:solidFill>
                  <a:srgbClr val="FF0000"/>
                </a:solidFill>
                <a:latin typeface="+mj-lt"/>
              </a:rPr>
              <a:t> </a:t>
            </a:r>
            <a:r>
              <a:rPr lang="en-US" dirty="0" smtClean="0">
                <a:latin typeface="+mj-lt"/>
              </a:rPr>
              <a:t>981-8015</a:t>
            </a:r>
          </a:p>
        </p:txBody>
      </p:sp>
    </p:spTree>
    <p:extLst>
      <p:ext uri="{BB962C8B-B14F-4D97-AF65-F5344CB8AC3E}">
        <p14:creationId xmlns:p14="http://schemas.microsoft.com/office/powerpoint/2010/main" val="1536481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371600"/>
            <a:ext cx="5791200" cy="609600"/>
          </a:xfrm>
        </p:spPr>
        <p:txBody>
          <a:bodyPr>
            <a:normAutofit/>
          </a:bodyPr>
          <a:lstStyle/>
          <a:p>
            <a:r>
              <a:rPr lang="en-US" sz="2400" dirty="0" smtClean="0"/>
              <a:t>CASE STUDY #1: The invested investigator</a:t>
            </a:r>
            <a:endParaRPr lang="en-US" sz="2400" dirty="0"/>
          </a:p>
        </p:txBody>
      </p:sp>
      <p:sp>
        <p:nvSpPr>
          <p:cNvPr id="3" name="Subtitle 2"/>
          <p:cNvSpPr>
            <a:spLocks noGrp="1"/>
          </p:cNvSpPr>
          <p:nvPr>
            <p:ph type="subTitle" idx="1"/>
          </p:nvPr>
        </p:nvSpPr>
        <p:spPr>
          <a:xfrm>
            <a:off x="1727200" y="2057400"/>
            <a:ext cx="5712179" cy="3429000"/>
          </a:xfrm>
        </p:spPr>
        <p:txBody>
          <a:bodyPr>
            <a:noAutofit/>
          </a:bodyPr>
          <a:lstStyle/>
          <a:p>
            <a:pPr algn="l"/>
            <a:r>
              <a:rPr lang="en-US" sz="1800" i="1" dirty="0" smtClean="0">
                <a:solidFill>
                  <a:schemeClr val="tx1"/>
                </a:solidFill>
                <a:latin typeface="+mj-lt"/>
              </a:rPr>
              <a:t>A. Physician is conducting research, wants to enroll her own patients as subjects.  Is her invitation to her patients to participate coercive? </a:t>
            </a:r>
            <a:r>
              <a:rPr lang="en-US" sz="1800" i="1" dirty="0">
                <a:solidFill>
                  <a:schemeClr val="tx1"/>
                </a:solidFill>
                <a:latin typeface="+mj-lt"/>
              </a:rPr>
              <a:t>Does the risk level matter? </a:t>
            </a:r>
            <a:r>
              <a:rPr lang="en-US" sz="1800" i="1" dirty="0" smtClean="0">
                <a:solidFill>
                  <a:schemeClr val="tx1"/>
                </a:solidFill>
                <a:latin typeface="+mj-lt"/>
              </a:rPr>
              <a:t> Does it matter if she offers specialty care, is “the only game in town?” How could undue influence be mitigated?</a:t>
            </a:r>
          </a:p>
          <a:p>
            <a:pPr algn="l"/>
            <a:endParaRPr lang="en-US" sz="1800" i="1" dirty="0" smtClean="0">
              <a:solidFill>
                <a:schemeClr val="tx1"/>
              </a:solidFill>
              <a:latin typeface="+mj-lt"/>
            </a:endParaRPr>
          </a:p>
          <a:p>
            <a:pPr algn="l"/>
            <a:r>
              <a:rPr lang="en-US" sz="1800" i="1" dirty="0" smtClean="0">
                <a:solidFill>
                  <a:schemeClr val="tx1"/>
                </a:solidFill>
                <a:latin typeface="+mj-lt"/>
              </a:rPr>
              <a:t>B. VTCSOM faculty member asks IRB approval to enroll students. Does the recruitment strategy matter? Whether/when evaluations of students happen? How could you mitigate coercion for this one?  </a:t>
            </a:r>
            <a:endParaRPr lang="en-US" sz="1800" i="1" dirty="0">
              <a:solidFill>
                <a:schemeClr val="tx1"/>
              </a:solidFill>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1143001"/>
            <a:ext cx="6965245" cy="685800"/>
          </a:xfrm>
        </p:spPr>
        <p:txBody>
          <a:bodyPr>
            <a:normAutofit/>
          </a:bodyPr>
          <a:lstStyle/>
          <a:p>
            <a:r>
              <a:rPr lang="en-US" sz="2400" dirty="0" smtClean="0"/>
              <a:t>CASE STUDY #2: The Hidden Agenda</a:t>
            </a:r>
            <a:endParaRPr lang="en-US" sz="2400" dirty="0"/>
          </a:p>
        </p:txBody>
      </p:sp>
      <p:sp>
        <p:nvSpPr>
          <p:cNvPr id="3" name="Content Placeholder 2"/>
          <p:cNvSpPr>
            <a:spLocks noGrp="1"/>
          </p:cNvSpPr>
          <p:nvPr>
            <p:ph idx="1"/>
          </p:nvPr>
        </p:nvSpPr>
        <p:spPr>
          <a:xfrm>
            <a:off x="1463040" y="1905000"/>
            <a:ext cx="6196405" cy="3818069"/>
          </a:xfrm>
        </p:spPr>
        <p:txBody>
          <a:bodyPr>
            <a:normAutofit/>
          </a:bodyPr>
          <a:lstStyle/>
          <a:p>
            <a:r>
              <a:rPr lang="en-US" sz="1800" i="1" dirty="0" smtClean="0">
                <a:latin typeface="+mj-lt"/>
              </a:rPr>
              <a:t>The director of a surgery residency program wants to assess how long it takes residents to review a clinical consent form for surgery with patients in order to establish a benchmark.  He decides to focus on just two common surgeries (with identically long forms to be reviewed).  He requests a waiver of informed consent to time the encounters and collect information about the patients.   </a:t>
            </a:r>
          </a:p>
          <a:p>
            <a:r>
              <a:rPr lang="en-US" sz="1800" i="1" dirty="0" smtClean="0">
                <a:latin typeface="+mj-lt"/>
              </a:rPr>
              <a:t>Would you approve the waiver?  If not, how would you design a </a:t>
            </a:r>
            <a:r>
              <a:rPr lang="en-US" sz="1800" i="1" smtClean="0">
                <a:latin typeface="+mj-lt"/>
              </a:rPr>
              <a:t>consent form? When </a:t>
            </a:r>
            <a:r>
              <a:rPr lang="en-US" sz="1800" i="1" dirty="0" smtClean="0">
                <a:latin typeface="+mj-lt"/>
              </a:rPr>
              <a:t>is deception of the subject acceptable?  What are the risks of this study?  How can they be mitigated?  </a:t>
            </a:r>
          </a:p>
          <a:p>
            <a:r>
              <a:rPr lang="en-US" sz="1800" i="1" dirty="0" smtClean="0">
                <a:latin typeface="+mj-lt"/>
              </a:rPr>
              <a:t>How is deception different than employment of a placebo, blinding of studies?  </a:t>
            </a:r>
            <a:endParaRPr lang="en-US" sz="1800" i="1"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“Common Rule” adopted by numerous federal agencies in 1991</a:t>
            </a:r>
            <a:endParaRPr lang="en-US" sz="3200" dirty="0"/>
          </a:p>
        </p:txBody>
      </p:sp>
      <p:sp>
        <p:nvSpPr>
          <p:cNvPr id="3" name="Content Placeholder 2"/>
          <p:cNvSpPr>
            <a:spLocks noGrp="1"/>
          </p:cNvSpPr>
          <p:nvPr>
            <p:ph idx="1"/>
          </p:nvPr>
        </p:nvSpPr>
        <p:spPr/>
        <p:txBody>
          <a:bodyPr>
            <a:normAutofit/>
          </a:bodyPr>
          <a:lstStyle/>
          <a:p>
            <a:r>
              <a:rPr lang="en-US" sz="2200" dirty="0" smtClean="0">
                <a:latin typeface="+mj-lt"/>
              </a:rPr>
              <a:t>About to have its first revisions, effective January 19, 2018.  </a:t>
            </a:r>
          </a:p>
          <a:p>
            <a:r>
              <a:rPr lang="en-US" sz="2200" dirty="0" smtClean="0">
                <a:latin typeface="+mj-lt"/>
              </a:rPr>
              <a:t>Must be applied to federally funded research. Institutions could decide whether to apply to ALL research (</a:t>
            </a:r>
            <a:r>
              <a:rPr lang="en-US" sz="2200" dirty="0" err="1" smtClean="0">
                <a:latin typeface="+mj-lt"/>
              </a:rPr>
              <a:t>Carilion</a:t>
            </a:r>
            <a:r>
              <a:rPr lang="en-US" sz="2200" dirty="0" smtClean="0">
                <a:latin typeface="+mj-lt"/>
              </a:rPr>
              <a:t> does).</a:t>
            </a:r>
          </a:p>
          <a:p>
            <a:r>
              <a:rPr lang="en-US" sz="2200" dirty="0" smtClean="0">
                <a:latin typeface="+mj-lt"/>
              </a:rPr>
              <a:t>Requires pre-approval of HUMAN SUBJECTS RESEARCH by a panel including scientists, nonscientists, members not affiliated with the institution.</a:t>
            </a:r>
            <a:endParaRPr lang="en-US" sz="22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1371600"/>
            <a:ext cx="6705600" cy="1143000"/>
          </a:xfrm>
        </p:spPr>
        <p:txBody>
          <a:bodyPr>
            <a:normAutofit/>
          </a:bodyPr>
          <a:lstStyle/>
          <a:p>
            <a:r>
              <a:rPr lang="en-US" sz="3200" dirty="0" smtClean="0"/>
              <a:t>A few things to know about the </a:t>
            </a:r>
            <a:br>
              <a:rPr lang="en-US" sz="3200" dirty="0" smtClean="0"/>
            </a:br>
            <a:r>
              <a:rPr lang="en-US" sz="3200" dirty="0" smtClean="0"/>
              <a:t>Carilion Clinic IRB:</a:t>
            </a:r>
            <a:endParaRPr lang="en-US" sz="3200" dirty="0"/>
          </a:p>
        </p:txBody>
      </p:sp>
      <p:sp>
        <p:nvSpPr>
          <p:cNvPr id="2" name="Subtitle 1"/>
          <p:cNvSpPr>
            <a:spLocks noGrp="1"/>
          </p:cNvSpPr>
          <p:nvPr>
            <p:ph type="subTitle" idx="1"/>
          </p:nvPr>
        </p:nvSpPr>
        <p:spPr>
          <a:xfrm>
            <a:off x="1219200" y="2819400"/>
            <a:ext cx="6705600" cy="2667000"/>
          </a:xfrm>
        </p:spPr>
        <p:txBody>
          <a:bodyPr>
            <a:normAutofit/>
          </a:bodyPr>
          <a:lstStyle/>
          <a:p>
            <a:pPr algn="l"/>
            <a:r>
              <a:rPr lang="en-US" sz="2600" dirty="0" smtClean="0">
                <a:solidFill>
                  <a:schemeClr val="tx1"/>
                </a:solidFill>
                <a:latin typeface="+mj-lt"/>
              </a:rPr>
              <a:t>Two groups of about 15 diverse people each.  Each panel meets once per month to review projects that pose “greater than minimal” risk to the subjects or that focus on vulnerable populations. These committees are “the IRB.”</a:t>
            </a:r>
          </a:p>
          <a:p>
            <a:pPr algn="l"/>
            <a:endParaRPr lang="en-US" sz="2400" dirty="0" smtClean="0"/>
          </a:p>
        </p:txBody>
      </p:sp>
    </p:spTree>
    <p:extLst>
      <p:ext uri="{BB962C8B-B14F-4D97-AF65-F5344CB8AC3E}">
        <p14:creationId xmlns:p14="http://schemas.microsoft.com/office/powerpoint/2010/main" val="353296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86600" cy="762000"/>
          </a:xfrm>
        </p:spPr>
        <p:txBody>
          <a:bodyPr>
            <a:normAutofit/>
          </a:bodyPr>
          <a:lstStyle/>
          <a:p>
            <a:r>
              <a:rPr lang="en-US" sz="3200" dirty="0" smtClean="0"/>
              <a:t>We’re</a:t>
            </a:r>
            <a:r>
              <a:rPr lang="en-US" dirty="0" smtClean="0"/>
              <a:t> </a:t>
            </a:r>
            <a:r>
              <a:rPr lang="en-US" sz="3200" dirty="0" smtClean="0"/>
              <a:t>a small staff: </a:t>
            </a:r>
            <a:endParaRPr lang="en-US" sz="3200" dirty="0"/>
          </a:p>
        </p:txBody>
      </p:sp>
      <p:sp>
        <p:nvSpPr>
          <p:cNvPr id="3" name="Content Placeholder 2"/>
          <p:cNvSpPr>
            <a:spLocks noGrp="1"/>
          </p:cNvSpPr>
          <p:nvPr>
            <p:ph idx="1"/>
          </p:nvPr>
        </p:nvSpPr>
        <p:spPr>
          <a:xfrm>
            <a:off x="1463040" y="1828800"/>
            <a:ext cx="6196405" cy="3894269"/>
          </a:xfrm>
        </p:spPr>
        <p:txBody>
          <a:bodyPr>
            <a:normAutofit/>
          </a:bodyPr>
          <a:lstStyle/>
          <a:p>
            <a:r>
              <a:rPr lang="en-US" dirty="0">
                <a:latin typeface="+mj-lt"/>
              </a:rPr>
              <a:t>In </a:t>
            </a:r>
            <a:r>
              <a:rPr lang="en-US" dirty="0" smtClean="0">
                <a:latin typeface="+mj-lt"/>
              </a:rPr>
              <a:t>addition to committee members, </a:t>
            </a:r>
            <a:r>
              <a:rPr lang="en-US" dirty="0">
                <a:latin typeface="+mj-lt"/>
              </a:rPr>
              <a:t>there are 3 </a:t>
            </a:r>
            <a:r>
              <a:rPr lang="en-US" dirty="0" smtClean="0">
                <a:latin typeface="+mj-lt"/>
              </a:rPr>
              <a:t>fulltime employees  </a:t>
            </a:r>
            <a:r>
              <a:rPr lang="en-US" dirty="0">
                <a:latin typeface="+mj-lt"/>
              </a:rPr>
              <a:t>and a part time secretary who </a:t>
            </a:r>
            <a:r>
              <a:rPr lang="en-US" dirty="0" smtClean="0">
                <a:latin typeface="+mj-lt"/>
              </a:rPr>
              <a:t>provide support to </a:t>
            </a:r>
            <a:r>
              <a:rPr lang="en-US" dirty="0">
                <a:latin typeface="+mj-lt"/>
              </a:rPr>
              <a:t>the IRB:  A director (Carley Emerson), an IRB administrator (Meredith Talmadge) who supports the convened Board and [industry-supported] studies reviewed outside of Carilion, and </a:t>
            </a:r>
            <a:r>
              <a:rPr lang="en-US" dirty="0" smtClean="0">
                <a:latin typeface="+mj-lt"/>
              </a:rPr>
              <a:t>an IRB Regulatory Affairs Administrator (Janet McDowell) who manages </a:t>
            </a:r>
            <a:r>
              <a:rPr lang="en-US" dirty="0">
                <a:latin typeface="+mj-lt"/>
              </a:rPr>
              <a:t>minimally risky projects.  </a:t>
            </a:r>
          </a:p>
          <a:p>
            <a:endParaRPr lang="en-US" dirty="0">
              <a:latin typeface="+mj-lt"/>
            </a:endParaRPr>
          </a:p>
        </p:txBody>
      </p:sp>
    </p:spTree>
    <p:extLst>
      <p:ext uri="{BB962C8B-B14F-4D97-AF65-F5344CB8AC3E}">
        <p14:creationId xmlns:p14="http://schemas.microsoft.com/office/powerpoint/2010/main" val="331658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82177" cy="1239818"/>
          </a:xfrm>
        </p:spPr>
        <p:txBody>
          <a:bodyPr>
            <a:normAutofit/>
          </a:bodyPr>
          <a:lstStyle/>
          <a:p>
            <a:r>
              <a:rPr lang="en-US" sz="3200" dirty="0" smtClean="0"/>
              <a:t>How busy are we?</a:t>
            </a:r>
            <a:endParaRPr lang="en-US" sz="3200" dirty="0"/>
          </a:p>
        </p:txBody>
      </p:sp>
      <p:sp>
        <p:nvSpPr>
          <p:cNvPr id="3" name="Content Placeholder 2"/>
          <p:cNvSpPr>
            <a:spLocks noGrp="1"/>
          </p:cNvSpPr>
          <p:nvPr>
            <p:ph idx="1"/>
          </p:nvPr>
        </p:nvSpPr>
        <p:spPr>
          <a:xfrm>
            <a:off x="1463040" y="2057401"/>
            <a:ext cx="6196405" cy="3665668"/>
          </a:xfrm>
        </p:spPr>
        <p:txBody>
          <a:bodyPr/>
          <a:lstStyle/>
          <a:p>
            <a:r>
              <a:rPr lang="en-US" dirty="0">
                <a:latin typeface="+mj-lt"/>
              </a:rPr>
              <a:t>We have about 300 active research projects at any given time, in addition to our role reviewing quality assurance and quality improvement </a:t>
            </a:r>
            <a:r>
              <a:rPr lang="en-US" dirty="0" smtClean="0">
                <a:latin typeface="+mj-lt"/>
              </a:rPr>
              <a:t>studies and other NHSR.  </a:t>
            </a:r>
          </a:p>
          <a:p>
            <a:endParaRPr lang="en-US" dirty="0">
              <a:latin typeface="+mj-lt"/>
            </a:endParaRPr>
          </a:p>
          <a:p>
            <a:r>
              <a:rPr lang="en-US" dirty="0" smtClean="0">
                <a:latin typeface="+mj-lt"/>
              </a:rPr>
              <a:t>We review all proposals initially [which can mean several weeks of back and forth], process amendments, review progress once a year and conclude studies.  </a:t>
            </a:r>
            <a:endParaRPr lang="en-US" dirty="0">
              <a:latin typeface="+mj-lt"/>
            </a:endParaRPr>
          </a:p>
          <a:p>
            <a:endParaRPr lang="en-US" dirty="0"/>
          </a:p>
        </p:txBody>
      </p:sp>
    </p:spTree>
    <p:extLst>
      <p:ext uri="{BB962C8B-B14F-4D97-AF65-F5344CB8AC3E}">
        <p14:creationId xmlns:p14="http://schemas.microsoft.com/office/powerpoint/2010/main" val="94371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829777" cy="935018"/>
          </a:xfrm>
          <a:ln>
            <a:noFill/>
          </a:ln>
        </p:spPr>
        <p:txBody>
          <a:bodyPr>
            <a:normAutofit/>
          </a:bodyPr>
          <a:lstStyle/>
          <a:p>
            <a:r>
              <a:rPr lang="en-US" sz="3200" i="1" dirty="0" smtClean="0"/>
              <a:t>What’s the purpose of the IRB?</a:t>
            </a:r>
            <a:endParaRPr lang="en-US" sz="3200" i="1" dirty="0"/>
          </a:p>
        </p:txBody>
      </p:sp>
      <p:sp>
        <p:nvSpPr>
          <p:cNvPr id="3" name="Content Placeholder 2"/>
          <p:cNvSpPr>
            <a:spLocks noGrp="1"/>
          </p:cNvSpPr>
          <p:nvPr>
            <p:ph idx="1"/>
          </p:nvPr>
        </p:nvSpPr>
        <p:spPr>
          <a:xfrm>
            <a:off x="1463040" y="1905000"/>
            <a:ext cx="6196405" cy="3818069"/>
          </a:xfrm>
        </p:spPr>
        <p:txBody>
          <a:bodyPr>
            <a:normAutofit fontScale="92500" lnSpcReduction="10000"/>
          </a:bodyPr>
          <a:lstStyle/>
          <a:p>
            <a:r>
              <a:rPr lang="en-US" dirty="0" smtClean="0">
                <a:latin typeface="+mj-lt"/>
              </a:rPr>
              <a:t>Protection of human subjects (and/or their identifiable data or specimens): “rights and welfare”</a:t>
            </a:r>
          </a:p>
          <a:p>
            <a:r>
              <a:rPr lang="en-US" dirty="0" smtClean="0">
                <a:latin typeface="+mj-lt"/>
              </a:rPr>
              <a:t>Federally mandated---OHRP sets the rules</a:t>
            </a:r>
          </a:p>
          <a:p>
            <a:r>
              <a:rPr lang="en-US" dirty="0" smtClean="0">
                <a:latin typeface="+mj-lt"/>
              </a:rPr>
              <a:t>Assess research---designed to produce generalizable knowledge</a:t>
            </a:r>
          </a:p>
          <a:p>
            <a:r>
              <a:rPr lang="en-US" dirty="0" smtClean="0">
                <a:latin typeface="+mj-lt"/>
              </a:rPr>
              <a:t>Sometimes our role at Carilion is to determine that something is NOT HUMAN SUBJECTS RESEARCH (often QA/QI). </a:t>
            </a:r>
          </a:p>
          <a:p>
            <a:r>
              <a:rPr lang="en-US" dirty="0" smtClean="0">
                <a:latin typeface="+mj-lt"/>
              </a:rPr>
              <a:t>Journals/conferences may want status confirmation to prevent unauthorized HSR.    </a:t>
            </a:r>
            <a:endParaRPr lang="en-US" dirty="0">
              <a:latin typeface="+mj-lt"/>
            </a:endParaRPr>
          </a:p>
        </p:txBody>
      </p:sp>
    </p:spTree>
    <p:extLst>
      <p:ext uri="{BB962C8B-B14F-4D97-AF65-F5344CB8AC3E}">
        <p14:creationId xmlns:p14="http://schemas.microsoft.com/office/powerpoint/2010/main" val="295949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questions the IRB asks:</a:t>
            </a: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mj-lt"/>
              </a:rPr>
              <a:t>Is this activity research?</a:t>
            </a:r>
          </a:p>
          <a:p>
            <a:pPr marL="514350" indent="-514350">
              <a:buFont typeface="+mj-lt"/>
              <a:buAutoNum type="arabicPeriod"/>
            </a:pPr>
            <a:r>
              <a:rPr lang="en-US" dirty="0" smtClean="0">
                <a:latin typeface="+mj-lt"/>
              </a:rPr>
              <a:t>Does the activity involve interacting or intervening with living human beings (or their </a:t>
            </a:r>
            <a:r>
              <a:rPr lang="en-US" u="sng" dirty="0" smtClean="0">
                <a:latin typeface="+mj-lt"/>
              </a:rPr>
              <a:t>identifiable</a:t>
            </a:r>
            <a:r>
              <a:rPr lang="en-US" dirty="0" smtClean="0">
                <a:latin typeface="+mj-lt"/>
              </a:rPr>
              <a:t> data or </a:t>
            </a:r>
            <a:r>
              <a:rPr lang="en-US" dirty="0" err="1" smtClean="0">
                <a:latin typeface="+mj-lt"/>
              </a:rPr>
              <a:t>biospecimens</a:t>
            </a:r>
            <a:r>
              <a:rPr lang="en-US" dirty="0" smtClean="0">
                <a:latin typeface="+mj-lt"/>
              </a:rPr>
              <a:t>)?</a:t>
            </a:r>
          </a:p>
          <a:p>
            <a:pPr marL="514350" indent="-514350">
              <a:buFont typeface="+mj-lt"/>
              <a:buAutoNum type="arabicPeriod"/>
            </a:pPr>
            <a:r>
              <a:rPr lang="en-US" dirty="0" smtClean="0">
                <a:latin typeface="+mj-lt"/>
              </a:rPr>
              <a:t>Is there a hypothesis?</a:t>
            </a:r>
          </a:p>
          <a:p>
            <a:pPr marL="514350" indent="-514350">
              <a:buFont typeface="+mj-lt"/>
              <a:buAutoNum type="arabicPeriod"/>
            </a:pPr>
            <a:r>
              <a:rPr lang="en-US" dirty="0" smtClean="0">
                <a:latin typeface="+mj-lt"/>
              </a:rPr>
              <a:t>What’s the level of risk to the subjects from the research part of their experience? </a:t>
            </a:r>
          </a:p>
          <a:p>
            <a:pPr marL="0" indent="0">
              <a:buNone/>
            </a:pPr>
            <a:endParaRPr lang="en-US" dirty="0" smtClean="0"/>
          </a:p>
          <a:p>
            <a:endParaRPr lang="en-US" dirty="0"/>
          </a:p>
        </p:txBody>
      </p:sp>
    </p:spTree>
    <p:extLst>
      <p:ext uri="{BB962C8B-B14F-4D97-AF65-F5344CB8AC3E}">
        <p14:creationId xmlns:p14="http://schemas.microsoft.com/office/powerpoint/2010/main" val="34677021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3692</TotalTime>
  <Words>2269</Words>
  <Application>Microsoft Office PowerPoint</Application>
  <PresentationFormat>On-screen Show (4:3)</PresentationFormat>
  <Paragraphs>179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Pushpin</vt:lpstr>
      <vt:lpstr>      Carilion Clinic Institutional Review Board  https://www.carilionclinic.org/institutional-review-board</vt:lpstr>
      <vt:lpstr>Why do IRBs exist? Where did they come from?</vt:lpstr>
      <vt:lpstr>Key elements for ethical research:</vt:lpstr>
      <vt:lpstr>“Common Rule” adopted by numerous federal agencies in 1991</vt:lpstr>
      <vt:lpstr>A few things to know about the  Carilion Clinic IRB:</vt:lpstr>
      <vt:lpstr>We’re a small staff: </vt:lpstr>
      <vt:lpstr>How busy are we?</vt:lpstr>
      <vt:lpstr>What’s the purpose of the IRB?</vt:lpstr>
      <vt:lpstr>Key questions the IRB asks:</vt:lpstr>
      <vt:lpstr>How does the IRB distinguish “research” from QA/QI or other NHSR?</vt:lpstr>
      <vt:lpstr>If the answers to the first three questions on slide #9 are “yes,” then the level of risk to the subjects determines the IRB review pathway.</vt:lpstr>
      <vt:lpstr>What makes a project “exempt” from ongoing IRB involvement?</vt:lpstr>
      <vt:lpstr>What makes a project “exempt”?</vt:lpstr>
      <vt:lpstr>PowerPoint Presentation</vt:lpstr>
      <vt:lpstr>Category 2 exempt research (continued)</vt:lpstr>
      <vt:lpstr>ADDITIONAL NEW EXEMPT CATEGORY</vt:lpstr>
      <vt:lpstr>Another exempt category:</vt:lpstr>
      <vt:lpstr>Two more long-standing exempt categories:</vt:lpstr>
      <vt:lpstr>When can project approval be “expedited”?</vt:lpstr>
      <vt:lpstr>Expedited review categories:</vt:lpstr>
      <vt:lpstr>Expedited categories (cont.):</vt:lpstr>
      <vt:lpstr>Expedited categories (cont.):</vt:lpstr>
      <vt:lpstr>If your research project poses more than minimal risk to the subjects:</vt:lpstr>
      <vt:lpstr>Consent or a waiver of consent is always required for research. </vt:lpstr>
      <vt:lpstr>Remember: </vt:lpstr>
      <vt:lpstr>What qualifies a study for a waiver of informed consent? </vt:lpstr>
      <vt:lpstr>When written documentation of consent is required: </vt:lpstr>
      <vt:lpstr>What must the IRB conclude in order to approve a study?</vt:lpstr>
      <vt:lpstr>Common stumbling blocks:</vt:lpstr>
      <vt:lpstr>and/or…</vt:lpstr>
      <vt:lpstr>After you start the study:</vt:lpstr>
      <vt:lpstr>CONTACT INFORMATION</vt:lpstr>
      <vt:lpstr>CASE STUDY #1: The invested investigator</vt:lpstr>
      <vt:lpstr>CASE STUDY #2: The Hidden Agenda</vt:lpstr>
    </vt:vector>
  </TitlesOfParts>
  <Company>Carilion Clinic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IRB Approval Process</dc:title>
  <dc:creator>Mcdowell, Janet D. (JANET MCDOWELL)</dc:creator>
  <cp:lastModifiedBy>Mcdowell, Janet D. (JANET MCDOWELL)</cp:lastModifiedBy>
  <cp:revision>73</cp:revision>
  <cp:lastPrinted>2017-10-27T13:25:35Z</cp:lastPrinted>
  <dcterms:created xsi:type="dcterms:W3CDTF">2017-10-26T14:11:38Z</dcterms:created>
  <dcterms:modified xsi:type="dcterms:W3CDTF">2018-01-10T14:21:23Z</dcterms:modified>
</cp:coreProperties>
</file>