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9" r:id="rId4"/>
    <p:sldId id="261" r:id="rId5"/>
    <p:sldId id="304" r:id="rId6"/>
    <p:sldId id="305" r:id="rId7"/>
    <p:sldId id="313" r:id="rId8"/>
    <p:sldId id="314" r:id="rId9"/>
    <p:sldId id="301" r:id="rId10"/>
    <p:sldId id="294" r:id="rId11"/>
    <p:sldId id="302" r:id="rId12"/>
    <p:sldId id="303" r:id="rId13"/>
    <p:sldId id="264" r:id="rId14"/>
    <p:sldId id="298" r:id="rId15"/>
    <p:sldId id="306" r:id="rId16"/>
    <p:sldId id="311" r:id="rId17"/>
    <p:sldId id="269" r:id="rId18"/>
    <p:sldId id="263" r:id="rId19"/>
    <p:sldId id="262" r:id="rId20"/>
    <p:sldId id="268" r:id="rId21"/>
    <p:sldId id="282" r:id="rId22"/>
    <p:sldId id="290" r:id="rId23"/>
    <p:sldId id="286" r:id="rId24"/>
    <p:sldId id="315" r:id="rId25"/>
    <p:sldId id="292" r:id="rId26"/>
    <p:sldId id="270" r:id="rId27"/>
    <p:sldId id="272" r:id="rId28"/>
    <p:sldId id="317" r:id="rId29"/>
    <p:sldId id="271" r:id="rId30"/>
    <p:sldId id="265" r:id="rId31"/>
    <p:sldId id="273" r:id="rId32"/>
    <p:sldId id="274" r:id="rId33"/>
    <p:sldId id="276" r:id="rId34"/>
    <p:sldId id="277" r:id="rId35"/>
    <p:sldId id="266" r:id="rId36"/>
    <p:sldId id="316" r:id="rId37"/>
    <p:sldId id="275" r:id="rId38"/>
    <p:sldId id="278" r:id="rId39"/>
    <p:sldId id="293" r:id="rId40"/>
    <p:sldId id="279" r:id="rId41"/>
    <p:sldId id="280" r:id="rId42"/>
    <p:sldId id="260" r:id="rId43"/>
    <p:sldId id="283" r:id="rId44"/>
    <p:sldId id="281" r:id="rId45"/>
    <p:sldId id="312" r:id="rId46"/>
    <p:sldId id="307" r:id="rId47"/>
    <p:sldId id="308" r:id="rId48"/>
    <p:sldId id="309" r:id="rId49"/>
    <p:sldId id="310" r:id="rId50"/>
    <p:sldId id="291" r:id="rId51"/>
    <p:sldId id="289" r:id="rId5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8" d="100"/>
          <a:sy n="78" d="100"/>
        </p:scale>
        <p:origin x="-172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3DAF8-E60A-4B46-AD49-E8C3EF8A1902}" type="datetimeFigureOut">
              <a:rPr lang="en-US" smtClean="0"/>
              <a:t>6/5/18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8479D-75C5-DF49-852E-B72FAD46085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VTCRI PowerPoint.Title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543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E3F8E-1AF4-674E-BE93-EF174B0C62BF}" type="datetimeFigureOut">
              <a:rPr lang="en-US" smtClean="0"/>
              <a:t>6/5/18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4E8AF-FD01-3340-AA17-DDF116C43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486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C0F4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A3258"/>
                </a:solidFill>
              </a:defRPr>
            </a:lvl1pPr>
            <a:lvl2pPr marL="742950" indent="-285750">
              <a:buFont typeface="Arial"/>
              <a:buChar char="•"/>
              <a:defRPr>
                <a:solidFill>
                  <a:srgbClr val="0A3258"/>
                </a:solidFill>
              </a:defRPr>
            </a:lvl2pPr>
            <a:lvl3pPr>
              <a:defRPr>
                <a:solidFill>
                  <a:srgbClr val="0A3258"/>
                </a:solidFill>
              </a:defRPr>
            </a:lvl3pPr>
            <a:lvl4pPr marL="1600200" indent="-228600">
              <a:buFont typeface="Arial"/>
              <a:buChar char="•"/>
              <a:defRPr>
                <a:solidFill>
                  <a:srgbClr val="0A3258"/>
                </a:solidFill>
              </a:defRPr>
            </a:lvl4pPr>
            <a:lvl5pPr marL="2057400" indent="-228600">
              <a:buFont typeface="Arial"/>
              <a:buChar char="•"/>
              <a:defRPr>
                <a:solidFill>
                  <a:srgbClr val="0A3258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422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C0F4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 marL="342900" indent="-342900">
              <a:buFont typeface="Arial"/>
              <a:buChar char="•"/>
              <a:defRPr sz="2800">
                <a:solidFill>
                  <a:srgbClr val="00346B"/>
                </a:solidFill>
              </a:defRPr>
            </a:lvl1pPr>
            <a:lvl2pPr marL="742950" indent="-285750">
              <a:buFont typeface="Arial"/>
              <a:buChar char="•"/>
              <a:defRPr sz="2400">
                <a:solidFill>
                  <a:srgbClr val="00346B"/>
                </a:solidFill>
              </a:defRPr>
            </a:lvl2pPr>
            <a:lvl3pPr marL="1143000" indent="-228600">
              <a:buFont typeface="Arial"/>
              <a:buChar char="•"/>
              <a:defRPr sz="2000">
                <a:solidFill>
                  <a:srgbClr val="00346B"/>
                </a:solidFill>
              </a:defRPr>
            </a:lvl3pPr>
            <a:lvl4pPr marL="1600200" indent="-228600">
              <a:buFont typeface="Arial"/>
              <a:buChar char="•"/>
              <a:defRPr sz="1800">
                <a:solidFill>
                  <a:srgbClr val="00346B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00346B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 marL="342900" indent="-342900">
              <a:buFont typeface="Arial"/>
              <a:buChar char="•"/>
              <a:defRPr sz="2800">
                <a:solidFill>
                  <a:srgbClr val="00346B"/>
                </a:solidFill>
              </a:defRPr>
            </a:lvl1pPr>
            <a:lvl2pPr marL="742950" indent="-285750">
              <a:buFont typeface="Arial"/>
              <a:buChar char="•"/>
              <a:defRPr sz="2400">
                <a:solidFill>
                  <a:srgbClr val="00346B"/>
                </a:solidFill>
              </a:defRPr>
            </a:lvl2pPr>
            <a:lvl3pPr marL="1143000" indent="-228600">
              <a:buFont typeface="Arial"/>
              <a:buChar char="•"/>
              <a:defRPr sz="2000">
                <a:solidFill>
                  <a:srgbClr val="00346B"/>
                </a:solidFill>
              </a:defRPr>
            </a:lvl3pPr>
            <a:lvl4pPr marL="1600200" indent="-228600">
              <a:buFont typeface="Arial"/>
              <a:buChar char="•"/>
              <a:defRPr sz="1800">
                <a:solidFill>
                  <a:srgbClr val="00346B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00346B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686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VTCRI PowerPoint.Slide.dark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107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9464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rgbClr val="00346B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0497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C0F4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 marL="342900" indent="-342900">
              <a:buFont typeface="Arial"/>
              <a:buChar char="•"/>
              <a:defRPr>
                <a:solidFill>
                  <a:srgbClr val="00346B"/>
                </a:solidFill>
              </a:defRPr>
            </a:lvl1pPr>
            <a:lvl2pPr marL="742950" indent="-285750">
              <a:buFont typeface="Arial"/>
              <a:buChar char="•"/>
              <a:defRPr>
                <a:solidFill>
                  <a:srgbClr val="00346B"/>
                </a:solidFill>
              </a:defRPr>
            </a:lvl2pPr>
            <a:lvl3pPr marL="1143000" indent="-228600">
              <a:buFont typeface="Arial"/>
              <a:buChar char="•"/>
              <a:defRPr>
                <a:solidFill>
                  <a:srgbClr val="00346B"/>
                </a:solidFill>
              </a:defRPr>
            </a:lvl3pPr>
            <a:lvl4pPr marL="1600200" indent="-228600">
              <a:buFont typeface="Arial"/>
              <a:buChar char="•"/>
              <a:defRPr>
                <a:solidFill>
                  <a:srgbClr val="00346B"/>
                </a:solidFill>
              </a:defRPr>
            </a:lvl4pPr>
            <a:lvl5pPr marL="2057400" indent="-228600">
              <a:buFont typeface="Arial"/>
              <a:buChar char="•"/>
              <a:defRPr>
                <a:solidFill>
                  <a:srgbClr val="00346B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185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rgbClr val="7C0F4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 marL="342900" indent="-342900">
              <a:buFont typeface="Arial"/>
              <a:buChar char="•"/>
              <a:defRPr>
                <a:solidFill>
                  <a:srgbClr val="00346B"/>
                </a:solidFill>
              </a:defRPr>
            </a:lvl1pPr>
            <a:lvl2pPr marL="742950" indent="-285750">
              <a:buFont typeface="Arial"/>
              <a:buChar char="•"/>
              <a:defRPr>
                <a:solidFill>
                  <a:srgbClr val="00346B"/>
                </a:solidFill>
              </a:defRPr>
            </a:lvl2pPr>
            <a:lvl3pPr marL="1143000" indent="-228600">
              <a:buFont typeface="Arial"/>
              <a:buChar char="•"/>
              <a:defRPr>
                <a:solidFill>
                  <a:srgbClr val="00346B"/>
                </a:solidFill>
              </a:defRPr>
            </a:lvl3pPr>
            <a:lvl4pPr marL="1600200" indent="-228600">
              <a:buFont typeface="Arial"/>
              <a:buChar char="•"/>
              <a:defRPr>
                <a:solidFill>
                  <a:srgbClr val="00346B"/>
                </a:solidFill>
              </a:defRPr>
            </a:lvl4pPr>
            <a:lvl5pPr marL="2057400" indent="-228600">
              <a:buFont typeface="Arial"/>
              <a:buChar char="•"/>
              <a:defRPr>
                <a:solidFill>
                  <a:srgbClr val="00346B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867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E3F8E-1AF4-674E-BE93-EF174B0C62BF}" type="datetimeFigureOut">
              <a:rPr lang="en-US" smtClean="0"/>
              <a:t>6/5/18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4E8AF-FD01-3340-AA17-DDF116C43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539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33DAF8-E60A-4B46-AD49-E8C3EF8A1902}" type="datetimeFigureOut">
              <a:rPr lang="en-US" smtClean="0"/>
              <a:t>6/5/18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8479D-75C5-DF49-852E-B72FAD46085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VTCRI PowerPoint.Slide.light.jp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150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jane.biosemantics.org/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elsevier.com/connect/8-reasons-i-rejected-your-article" TargetMode="External"/><Relationship Id="rId3" Type="http://schemas.openxmlformats.org/officeDocument/2006/relationships/hyperlink" Target="http://www.icmje.org/recommendations/browse/roles-and-responsibilities/defining-the-role-of-authors-and-contributors.html" TargetMode="Externa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15458" y="4925363"/>
            <a:ext cx="8842126" cy="17526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900" dirty="0"/>
              <a:t>Avoiding the filing cabinet: Writing up your research </a:t>
            </a:r>
            <a:r>
              <a:rPr lang="en-US" sz="3900" dirty="0" smtClean="0"/>
              <a:t>study</a:t>
            </a:r>
          </a:p>
          <a:p>
            <a:pPr marL="0" indent="0">
              <a:buNone/>
            </a:pPr>
            <a:endParaRPr lang="en-US" sz="18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Sarah </a:t>
            </a:r>
            <a:r>
              <a:rPr lang="en-US" sz="1800" dirty="0" err="1" smtClean="0">
                <a:solidFill>
                  <a:schemeClr val="bg1">
                    <a:lumMod val="50000"/>
                  </a:schemeClr>
                </a:solidFill>
              </a:rPr>
              <a:t>Henrickson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 Parker, PhD 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VTCRI, </a:t>
            </a:r>
            <a:r>
              <a:rPr lang="en-US" sz="1800" dirty="0" err="1" smtClean="0">
                <a:solidFill>
                  <a:schemeClr val="bg1">
                    <a:lumMod val="50000"/>
                  </a:schemeClr>
                </a:solidFill>
              </a:rPr>
              <a:t>VTCSoM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800" dirty="0" err="1" smtClean="0">
                <a:solidFill>
                  <a:schemeClr val="bg1">
                    <a:lumMod val="50000"/>
                  </a:schemeClr>
                </a:solidFill>
              </a:rPr>
              <a:t>Carilion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 Clinic</a:t>
            </a:r>
          </a:p>
        </p:txBody>
      </p:sp>
    </p:spTree>
    <p:extLst>
      <p:ext uri="{BB962C8B-B14F-4D97-AF65-F5344CB8AC3E}">
        <p14:creationId xmlns:p14="http://schemas.microsoft.com/office/powerpoint/2010/main" val="1265918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Academic Success Depends on Writing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Most medical writing is about trying to answer a question</a:t>
            </a:r>
          </a:p>
          <a:p>
            <a:r>
              <a:rPr lang="en-US" dirty="0" smtClean="0"/>
              <a:t>This means your question has to be really clear and strong</a:t>
            </a:r>
          </a:p>
          <a:p>
            <a:pPr lvl="1"/>
            <a:r>
              <a:rPr lang="en-US" dirty="0" smtClean="0"/>
              <a:t>What is the question? (write it down)</a:t>
            </a:r>
          </a:p>
          <a:p>
            <a:pPr lvl="1"/>
            <a:r>
              <a:rPr lang="en-US" dirty="0" smtClean="0"/>
              <a:t>What are your data elements? (write them down)</a:t>
            </a:r>
          </a:p>
          <a:p>
            <a:pPr lvl="1"/>
            <a:r>
              <a:rPr lang="en-US" dirty="0" smtClean="0"/>
              <a:t>How did/will you collect them (write them down)</a:t>
            </a:r>
          </a:p>
          <a:p>
            <a:pPr lvl="1"/>
            <a:r>
              <a:rPr lang="en-US" dirty="0" smtClean="0"/>
              <a:t>10</a:t>
            </a:r>
            <a:r>
              <a:rPr lang="en-US" dirty="0" smtClean="0"/>
              <a:t> </a:t>
            </a:r>
            <a:r>
              <a:rPr lang="en-US" dirty="0" err="1" smtClean="0"/>
              <a:t>mins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353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Well done!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You’ve just started your method section!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014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“I will treat writing as the nuisance it often is… as something that should be done, albeit grudgingly, in brief session amidst more important daily tasks” – </a:t>
            </a:r>
            <a:r>
              <a:rPr lang="en-US" dirty="0" err="1" smtClean="0"/>
              <a:t>Boice</a:t>
            </a:r>
            <a:r>
              <a:rPr lang="en-US" dirty="0" smtClean="0"/>
              <a:t>, 1992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549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 of a paper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Title</a:t>
            </a:r>
          </a:p>
          <a:p>
            <a:r>
              <a:rPr lang="en-US" dirty="0" smtClean="0"/>
              <a:t>Abstract</a:t>
            </a:r>
          </a:p>
          <a:p>
            <a:r>
              <a:rPr lang="en-US" dirty="0" smtClean="0"/>
              <a:t>Intro</a:t>
            </a:r>
          </a:p>
          <a:p>
            <a:r>
              <a:rPr lang="en-US" dirty="0" smtClean="0"/>
              <a:t>Method</a:t>
            </a:r>
          </a:p>
          <a:p>
            <a:r>
              <a:rPr lang="en-US" dirty="0" smtClean="0"/>
              <a:t>Results</a:t>
            </a:r>
          </a:p>
          <a:p>
            <a:r>
              <a:rPr lang="en-US" dirty="0" smtClean="0"/>
              <a:t>Discussion</a:t>
            </a:r>
          </a:p>
          <a:p>
            <a:r>
              <a:rPr lang="en-US" dirty="0" smtClean="0"/>
              <a:t>References</a:t>
            </a:r>
          </a:p>
          <a:p>
            <a:r>
              <a:rPr lang="en-US" dirty="0" smtClean="0"/>
              <a:t>Figs/Tables</a:t>
            </a:r>
          </a:p>
          <a:p>
            <a:r>
              <a:rPr lang="en-US" dirty="0" smtClean="0"/>
              <a:t>Acknowledgements</a:t>
            </a:r>
          </a:p>
        </p:txBody>
      </p:sp>
    </p:spTree>
    <p:extLst>
      <p:ext uri="{BB962C8B-B14F-4D97-AF65-F5344CB8AC3E}">
        <p14:creationId xmlns:p14="http://schemas.microsoft.com/office/powerpoint/2010/main" val="2623101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Don’t feel beholden to the paper structure to write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What is the problem?</a:t>
            </a:r>
          </a:p>
          <a:p>
            <a:pPr lvl="1"/>
            <a:r>
              <a:rPr lang="en-US" dirty="0" smtClean="0"/>
              <a:t>We want to recruit excellent IM fellows who are likely to finish their fellowship </a:t>
            </a:r>
          </a:p>
          <a:p>
            <a:r>
              <a:rPr lang="en-US" dirty="0" smtClean="0"/>
              <a:t>What do you think is the answer?</a:t>
            </a:r>
          </a:p>
          <a:p>
            <a:pPr lvl="1"/>
            <a:r>
              <a:rPr lang="en-US" dirty="0" smtClean="0"/>
              <a:t>Interview, transcripts, letters of rec, some sort of objective evaluation </a:t>
            </a:r>
          </a:p>
          <a:p>
            <a:r>
              <a:rPr lang="en-US" dirty="0" smtClean="0"/>
              <a:t>Why do you think that’s the answer?</a:t>
            </a:r>
          </a:p>
          <a:p>
            <a:pPr lvl="1"/>
            <a:r>
              <a:rPr lang="en-US" dirty="0" smtClean="0"/>
              <a:t>Lit review (review article)</a:t>
            </a:r>
          </a:p>
          <a:p>
            <a:pPr lvl="1"/>
            <a:r>
              <a:rPr lang="en-US" dirty="0" smtClean="0"/>
              <a:t>Findings from an intervention study (data-driven paper)</a:t>
            </a:r>
          </a:p>
          <a:p>
            <a:pPr lvl="1"/>
            <a:r>
              <a:rPr lang="en-US" dirty="0" smtClean="0"/>
              <a:t>Experience (editorial)</a:t>
            </a:r>
          </a:p>
          <a:p>
            <a:r>
              <a:rPr lang="en-US" dirty="0" smtClean="0"/>
              <a:t>Then rearrange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619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Another prompt for unstructured writing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Write your question, </a:t>
            </a:r>
            <a:endParaRPr lang="en-US" dirty="0" smtClean="0"/>
          </a:p>
          <a:p>
            <a:r>
              <a:rPr lang="en-US" dirty="0" smtClean="0"/>
              <a:t>what </a:t>
            </a:r>
            <a:r>
              <a:rPr lang="en-US" dirty="0"/>
              <a:t>you thought you would find, </a:t>
            </a:r>
            <a:endParaRPr lang="en-US" dirty="0" smtClean="0"/>
          </a:p>
          <a:p>
            <a:r>
              <a:rPr lang="en-US" dirty="0" smtClean="0"/>
              <a:t>why</a:t>
            </a:r>
            <a:r>
              <a:rPr lang="en-US" dirty="0"/>
              <a:t>, </a:t>
            </a:r>
            <a:endParaRPr lang="en-US" dirty="0" smtClean="0"/>
          </a:p>
          <a:p>
            <a:r>
              <a:rPr lang="en-US" dirty="0" smtClean="0"/>
              <a:t>what </a:t>
            </a:r>
            <a:r>
              <a:rPr lang="en-US" dirty="0"/>
              <a:t>you found, </a:t>
            </a:r>
            <a:endParaRPr lang="en-US" dirty="0" smtClean="0"/>
          </a:p>
          <a:p>
            <a:r>
              <a:rPr lang="en-US" dirty="0" smtClean="0"/>
              <a:t>why </a:t>
            </a:r>
            <a:r>
              <a:rPr lang="en-US" dirty="0"/>
              <a:t>is that </a:t>
            </a:r>
            <a:r>
              <a:rPr lang="en-US" dirty="0" smtClean="0"/>
              <a:t>interesting (within the context of the literature)</a:t>
            </a:r>
          </a:p>
          <a:p>
            <a:r>
              <a:rPr lang="en-US" dirty="0" smtClean="0"/>
              <a:t>10 </a:t>
            </a:r>
            <a:r>
              <a:rPr lang="en-US" dirty="0" err="1" smtClean="0"/>
              <a:t>mins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02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317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Order of reading </a:t>
            </a:r>
            <a:r>
              <a:rPr lang="en-US" dirty="0" err="1" smtClean="0"/>
              <a:t>vs</a:t>
            </a:r>
            <a:r>
              <a:rPr lang="en-US" dirty="0" smtClean="0"/>
              <a:t> order of writing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Figures/tables</a:t>
            </a:r>
          </a:p>
          <a:p>
            <a:pPr lvl="1"/>
            <a:r>
              <a:rPr lang="en-US" dirty="0" smtClean="0"/>
              <a:t>Data</a:t>
            </a:r>
          </a:p>
          <a:p>
            <a:pPr lvl="1"/>
            <a:r>
              <a:rPr lang="en-US" dirty="0" smtClean="0"/>
              <a:t>Shows what’s interesting</a:t>
            </a:r>
          </a:p>
          <a:p>
            <a:r>
              <a:rPr lang="en-US" dirty="0" smtClean="0"/>
              <a:t>Method</a:t>
            </a:r>
          </a:p>
          <a:p>
            <a:pPr lvl="1"/>
            <a:r>
              <a:rPr lang="en-US" dirty="0" smtClean="0"/>
              <a:t>Very easy, early win (avoid delay discounting- lower value on a future reward </a:t>
            </a:r>
            <a:r>
              <a:rPr lang="en-US" dirty="0" err="1" smtClean="0"/>
              <a:t>vs</a:t>
            </a:r>
            <a:r>
              <a:rPr lang="en-US" dirty="0" smtClean="0"/>
              <a:t> immediate) </a:t>
            </a:r>
          </a:p>
          <a:p>
            <a:r>
              <a:rPr lang="en-US" dirty="0" smtClean="0"/>
              <a:t>Results</a:t>
            </a:r>
          </a:p>
          <a:p>
            <a:pPr lvl="1"/>
            <a:r>
              <a:rPr lang="en-US" dirty="0" smtClean="0"/>
              <a:t>Statement, limit interpretation, figs and tables</a:t>
            </a:r>
          </a:p>
          <a:p>
            <a:r>
              <a:rPr lang="en-US" dirty="0" smtClean="0"/>
              <a:t>Intro/Discussion</a:t>
            </a:r>
          </a:p>
          <a:p>
            <a:pPr lvl="1"/>
            <a:r>
              <a:rPr lang="en-US" dirty="0" smtClean="0"/>
              <a:t>Hard, but if you know where you want to go it’s easier</a:t>
            </a:r>
          </a:p>
          <a:p>
            <a:r>
              <a:rPr lang="en-US" dirty="0" smtClean="0"/>
              <a:t>Abstract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369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Identify a target journal early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Don’t write then look for a journal</a:t>
            </a:r>
          </a:p>
          <a:p>
            <a:r>
              <a:rPr lang="en-US" dirty="0" smtClean="0"/>
              <a:t>Where do you cite?</a:t>
            </a:r>
          </a:p>
          <a:p>
            <a:r>
              <a:rPr lang="en-US" dirty="0" smtClean="0"/>
              <a:t>What do you read?</a:t>
            </a:r>
          </a:p>
          <a:p>
            <a:r>
              <a:rPr lang="en-US" dirty="0" smtClean="0"/>
              <a:t>Impact factor?</a:t>
            </a:r>
          </a:p>
          <a:p>
            <a:r>
              <a:rPr lang="en-US" dirty="0" smtClean="0"/>
              <a:t>Special calls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988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Instructions for authors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jama.jamanetwork.com</a:t>
            </a:r>
            <a:r>
              <a:rPr lang="en-US" dirty="0" smtClean="0"/>
              <a:t>/public/</a:t>
            </a:r>
            <a:r>
              <a:rPr lang="en-US" dirty="0" err="1" smtClean="0"/>
              <a:t>instructionsForAuthors.aspx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12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9769"/>
            <a:ext cx="8229600" cy="1143000"/>
          </a:xfrm>
        </p:spPr>
        <p:txBody>
          <a:bodyPr/>
          <a:lstStyle/>
          <a:p>
            <a:r>
              <a:rPr lang="en-US" dirty="0" smtClean="0"/>
              <a:t>Why do you read an article?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085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Identifying authors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is tricky</a:t>
            </a:r>
          </a:p>
          <a:p>
            <a:r>
              <a:rPr lang="en-US" dirty="0" smtClean="0"/>
              <a:t>DO IT EARLY!!!!!!!!</a:t>
            </a:r>
          </a:p>
          <a:p>
            <a:r>
              <a:rPr lang="en-US" dirty="0" smtClean="0"/>
              <a:t>Author guidelines- ICMJE (international committee of medical journal editors)</a:t>
            </a:r>
          </a:p>
          <a:p>
            <a:r>
              <a:rPr lang="en-US" dirty="0" smtClean="0"/>
              <a:t>First and senior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307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Importance of reading 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Need to put your work in context</a:t>
            </a:r>
          </a:p>
          <a:p>
            <a:r>
              <a:rPr lang="en-US" dirty="0" smtClean="0"/>
              <a:t>Make sure no one else has done what you are proposing</a:t>
            </a:r>
          </a:p>
          <a:p>
            <a:r>
              <a:rPr lang="en-US" dirty="0" smtClean="0"/>
              <a:t>Do not ever assume you are the first to think of this idea</a:t>
            </a:r>
          </a:p>
          <a:p>
            <a:r>
              <a:rPr lang="en-US" dirty="0" smtClean="0"/>
              <a:t>Method ideas</a:t>
            </a:r>
          </a:p>
          <a:p>
            <a:r>
              <a:rPr lang="en-US" dirty="0" smtClean="0"/>
              <a:t>Helps you figure out where to target for publication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80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research germane to HC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Quantitative</a:t>
            </a:r>
          </a:p>
          <a:p>
            <a:pPr lvl="1"/>
            <a:r>
              <a:rPr lang="en-US" dirty="0" smtClean="0"/>
              <a:t>Descriptive</a:t>
            </a:r>
          </a:p>
          <a:p>
            <a:pPr lvl="1"/>
            <a:r>
              <a:rPr lang="en-US" dirty="0" smtClean="0"/>
              <a:t>Correlational</a:t>
            </a:r>
          </a:p>
          <a:p>
            <a:pPr lvl="1"/>
            <a:r>
              <a:rPr lang="en-US" dirty="0" smtClean="0"/>
              <a:t>Quasi-experimental</a:t>
            </a:r>
          </a:p>
          <a:p>
            <a:pPr lvl="1"/>
            <a:r>
              <a:rPr lang="en-US" dirty="0" smtClean="0"/>
              <a:t>Experimental</a:t>
            </a:r>
          </a:p>
          <a:p>
            <a:r>
              <a:rPr lang="en-US" dirty="0" smtClean="0"/>
              <a:t>Qualitative</a:t>
            </a:r>
          </a:p>
          <a:p>
            <a:pPr lvl="1"/>
            <a:r>
              <a:rPr lang="en-US" dirty="0" smtClean="0"/>
              <a:t>Understanding a social or human problem</a:t>
            </a:r>
          </a:p>
          <a:p>
            <a:pPr lvl="1"/>
            <a:r>
              <a:rPr lang="en-US" dirty="0" smtClean="0"/>
              <a:t>Discovery</a:t>
            </a:r>
            <a:endParaRPr lang="en-US" dirty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Mixed method</a:t>
            </a:r>
          </a:p>
          <a:p>
            <a:pPr lvl="1"/>
            <a:r>
              <a:rPr lang="en-US" dirty="0" smtClean="0"/>
              <a:t>Combo Quant and </a:t>
            </a:r>
            <a:r>
              <a:rPr lang="en-US" dirty="0" err="1" smtClean="0"/>
              <a:t>Qual</a:t>
            </a:r>
            <a:endParaRPr lang="en-US" dirty="0" smtClean="0"/>
          </a:p>
          <a:p>
            <a:pPr lvl="1"/>
            <a:r>
              <a:rPr lang="en-US" dirty="0" smtClean="0"/>
              <a:t>Focus on triangulation</a:t>
            </a:r>
          </a:p>
          <a:p>
            <a:r>
              <a:rPr lang="en-US" dirty="0" smtClean="0"/>
              <a:t>Application</a:t>
            </a:r>
          </a:p>
          <a:p>
            <a:pPr lvl="1"/>
            <a:r>
              <a:rPr lang="en-US" dirty="0" smtClean="0"/>
              <a:t>Generate EBM</a:t>
            </a:r>
          </a:p>
          <a:p>
            <a:pPr lvl="1"/>
            <a:r>
              <a:rPr lang="en-US" dirty="0" smtClean="0"/>
              <a:t>Test new practice</a:t>
            </a:r>
          </a:p>
          <a:p>
            <a:pPr lvl="1"/>
            <a:r>
              <a:rPr lang="en-US" dirty="0" smtClean="0"/>
              <a:t>Med </a:t>
            </a:r>
            <a:r>
              <a:rPr lang="en-US" dirty="0" err="1" smtClean="0"/>
              <a:t>ed</a:t>
            </a:r>
            <a:endParaRPr lang="en-US" dirty="0" smtClean="0"/>
          </a:p>
          <a:p>
            <a:pPr lvl="1"/>
            <a:r>
              <a:rPr lang="en-US" dirty="0" smtClean="0"/>
              <a:t>Patient safety</a:t>
            </a:r>
          </a:p>
          <a:p>
            <a:pPr lvl="1"/>
            <a:r>
              <a:rPr lang="en-US" dirty="0" smtClean="0"/>
              <a:t>Etc…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40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Intro- why I did this</a:t>
            </a:r>
          </a:p>
          <a:p>
            <a:r>
              <a:rPr lang="en-US" dirty="0" smtClean="0"/>
              <a:t>Method- how I did this</a:t>
            </a:r>
          </a:p>
          <a:p>
            <a:r>
              <a:rPr lang="en-US" dirty="0" smtClean="0"/>
              <a:t>Results- what I found that’s meaningful</a:t>
            </a:r>
          </a:p>
          <a:p>
            <a:r>
              <a:rPr lang="en-US" dirty="0" smtClean="0"/>
              <a:t>Discussion- what I think it means and implications</a:t>
            </a:r>
          </a:p>
          <a:p>
            <a:r>
              <a:rPr lang="en-US" dirty="0" smtClean="0"/>
              <a:t>Revise what you wrote before, 10 </a:t>
            </a:r>
            <a:r>
              <a:rPr lang="en-US" dirty="0" err="1" smtClean="0"/>
              <a:t>mins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16142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030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Formality</a:t>
            </a:r>
          </a:p>
          <a:p>
            <a:r>
              <a:rPr lang="en-US" dirty="0" smtClean="0"/>
              <a:t>‘we’ </a:t>
            </a:r>
            <a:r>
              <a:rPr lang="en-US" dirty="0" err="1" smtClean="0"/>
              <a:t>vs</a:t>
            </a:r>
            <a:r>
              <a:rPr lang="en-US" dirty="0" smtClean="0"/>
              <a:t> ‘the authors’</a:t>
            </a:r>
          </a:p>
          <a:p>
            <a:r>
              <a:rPr lang="en-US" dirty="0" smtClean="0"/>
              <a:t>Accuracy and clarity</a:t>
            </a:r>
          </a:p>
          <a:p>
            <a:r>
              <a:rPr lang="en-US" dirty="0" smtClean="0"/>
              <a:t>Grammar </a:t>
            </a:r>
          </a:p>
          <a:p>
            <a:r>
              <a:rPr lang="en-US" dirty="0" smtClean="0"/>
              <a:t>Standards for reporting: PRISMA, CONSORT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033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Allow others to replicate</a:t>
            </a:r>
          </a:p>
          <a:p>
            <a:r>
              <a:rPr lang="en-US" dirty="0" smtClean="0"/>
              <a:t>Allow others to evaluate</a:t>
            </a:r>
          </a:p>
          <a:p>
            <a:r>
              <a:rPr lang="en-US" dirty="0" smtClean="0"/>
              <a:t>Level of detail can vary</a:t>
            </a:r>
          </a:p>
          <a:p>
            <a:r>
              <a:rPr lang="en-US" dirty="0" smtClean="0"/>
              <a:t>Picture is worth 1K words</a:t>
            </a:r>
          </a:p>
          <a:p>
            <a:r>
              <a:rPr lang="en-US" dirty="0" err="1" smtClean="0"/>
              <a:t>Subheaders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Participants</a:t>
            </a:r>
          </a:p>
          <a:p>
            <a:pPr lvl="1"/>
            <a:r>
              <a:rPr lang="en-US" dirty="0" smtClean="0"/>
              <a:t>Materials</a:t>
            </a:r>
          </a:p>
          <a:p>
            <a:pPr lvl="1"/>
            <a:r>
              <a:rPr lang="en-US" dirty="0" smtClean="0"/>
              <a:t>Setting</a:t>
            </a:r>
          </a:p>
          <a:p>
            <a:pPr lvl="1"/>
            <a:r>
              <a:rPr lang="en-US" dirty="0" smtClean="0"/>
              <a:t>procedure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668" y="1972486"/>
            <a:ext cx="3930145" cy="270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471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Figs/tables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Tables</a:t>
            </a:r>
          </a:p>
          <a:p>
            <a:pPr lvl="1"/>
            <a:r>
              <a:rPr lang="en-US" dirty="0" smtClean="0"/>
              <a:t>should be stand alone</a:t>
            </a:r>
          </a:p>
          <a:p>
            <a:pPr lvl="1"/>
            <a:r>
              <a:rPr lang="en-US" dirty="0" smtClean="0"/>
              <a:t>Use same format if you can</a:t>
            </a:r>
          </a:p>
          <a:p>
            <a:pPr lvl="1"/>
            <a:r>
              <a:rPr lang="en-US" dirty="0" smtClean="0"/>
              <a:t>Match text with tables, but do NOT restate table in text</a:t>
            </a:r>
          </a:p>
          <a:p>
            <a:r>
              <a:rPr lang="en-US" dirty="0" smtClean="0"/>
              <a:t>Figs</a:t>
            </a:r>
          </a:p>
          <a:p>
            <a:pPr lvl="1"/>
            <a:r>
              <a:rPr lang="en-US" dirty="0" smtClean="0"/>
              <a:t>Large enough font</a:t>
            </a:r>
          </a:p>
          <a:p>
            <a:pPr lvl="1"/>
            <a:r>
              <a:rPr lang="en-US" dirty="0" smtClean="0"/>
              <a:t>Color</a:t>
            </a:r>
          </a:p>
          <a:p>
            <a:r>
              <a:rPr lang="en-US" dirty="0" smtClean="0"/>
              <a:t>Title and description</a:t>
            </a:r>
          </a:p>
          <a:p>
            <a:r>
              <a:rPr lang="en-US" dirty="0" smtClean="0"/>
              <a:t>See instructions for authors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3161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tables do you think you will have in your paper?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Make the skeletons (10 </a:t>
            </a:r>
            <a:r>
              <a:rPr lang="en-US" dirty="0" err="1" smtClean="0"/>
              <a:t>mins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3374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Figs/tables</a:t>
            </a:r>
          </a:p>
          <a:p>
            <a:r>
              <a:rPr lang="en-US" dirty="0" smtClean="0"/>
              <a:t>Summarize findings</a:t>
            </a:r>
          </a:p>
          <a:p>
            <a:r>
              <a:rPr lang="en-US" dirty="0" smtClean="0"/>
              <a:t>Just the facts, ma’am</a:t>
            </a:r>
          </a:p>
          <a:p>
            <a:r>
              <a:rPr lang="en-US" dirty="0" smtClean="0"/>
              <a:t>Emphasize the finding not the figure</a:t>
            </a:r>
          </a:p>
          <a:p>
            <a:pPr lvl="1"/>
            <a:r>
              <a:rPr lang="en-US" dirty="0" smtClean="0"/>
              <a:t>Not good: table 5 shows that researchers are cooler than accountants. </a:t>
            </a:r>
          </a:p>
          <a:p>
            <a:pPr lvl="1"/>
            <a:r>
              <a:rPr lang="en-US" dirty="0" smtClean="0"/>
              <a:t>Better: Our results show that researchers are cooler than accountants (fig 3).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671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2142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are the best articles you have read? Why?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61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is your question</a:t>
            </a:r>
          </a:p>
          <a:p>
            <a:r>
              <a:rPr lang="en-US" dirty="0" smtClean="0"/>
              <a:t>Why does it matter</a:t>
            </a:r>
          </a:p>
          <a:p>
            <a:r>
              <a:rPr lang="en-US" dirty="0" smtClean="0"/>
              <a:t>Larger relevant literature</a:t>
            </a:r>
          </a:p>
          <a:p>
            <a:r>
              <a:rPr lang="en-US" dirty="0" smtClean="0"/>
              <a:t>What is the gap</a:t>
            </a:r>
          </a:p>
          <a:p>
            <a:r>
              <a:rPr lang="en-US" dirty="0" smtClean="0"/>
              <a:t>General </a:t>
            </a:r>
            <a:r>
              <a:rPr lang="en-US" dirty="0" err="1" smtClean="0"/>
              <a:t>vs</a:t>
            </a:r>
            <a:r>
              <a:rPr lang="en-US" dirty="0" smtClean="0"/>
              <a:t> specialist journals</a:t>
            </a:r>
          </a:p>
          <a:p>
            <a:r>
              <a:rPr lang="en-US" dirty="0" smtClean="0"/>
              <a:t>Make the reader think “this question is important, and one way to answer it is x”</a:t>
            </a:r>
          </a:p>
          <a:p>
            <a:pPr lvl="1"/>
            <a:r>
              <a:rPr lang="en-US" dirty="0" smtClean="0"/>
              <a:t>Then follow up with x in your method.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5330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 do your results matter?</a:t>
            </a:r>
          </a:p>
          <a:p>
            <a:r>
              <a:rPr lang="en-US" dirty="0" smtClean="0"/>
              <a:t>Where do your results fit in the context of the literature?</a:t>
            </a:r>
          </a:p>
          <a:p>
            <a:r>
              <a:rPr lang="en-US" dirty="0" smtClean="0"/>
              <a:t>What did you add?</a:t>
            </a:r>
          </a:p>
          <a:p>
            <a:r>
              <a:rPr lang="en-US" dirty="0" smtClean="0"/>
              <a:t>ANSWER THE QUESTION FROM THE INTRO!</a:t>
            </a:r>
          </a:p>
          <a:p>
            <a:r>
              <a:rPr lang="en-US" dirty="0" smtClean="0"/>
              <a:t>What additional research is needed?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902482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 cont’d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Limitations</a:t>
            </a:r>
          </a:p>
          <a:p>
            <a:pPr lvl="1"/>
            <a:r>
              <a:rPr lang="en-US" dirty="0" smtClean="0"/>
              <a:t>This is important and must be well thought through, shows rigor. If you don’t mention reviewers </a:t>
            </a:r>
            <a:r>
              <a:rPr lang="en-US" dirty="0" smtClean="0"/>
              <a:t>might </a:t>
            </a:r>
            <a:r>
              <a:rPr lang="en-US" dirty="0" smtClean="0"/>
              <a:t>think </a:t>
            </a:r>
            <a:r>
              <a:rPr lang="en-US" dirty="0" smtClean="0"/>
              <a:t>you think your paper is perfect. It isn’t. </a:t>
            </a:r>
          </a:p>
          <a:p>
            <a:pPr lvl="1"/>
            <a:r>
              <a:rPr lang="en-US" dirty="0" smtClean="0"/>
              <a:t>Defend why you did what you did for each limitations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7126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Show you have read and are not replicating something thinking its novel</a:t>
            </a:r>
          </a:p>
          <a:p>
            <a:r>
              <a:rPr lang="en-US" dirty="0" smtClean="0"/>
              <a:t>Give others credit</a:t>
            </a:r>
          </a:p>
          <a:p>
            <a:r>
              <a:rPr lang="en-US" dirty="0" smtClean="0"/>
              <a:t>Help readers find further information</a:t>
            </a:r>
          </a:p>
          <a:p>
            <a:r>
              <a:rPr lang="en-US" dirty="0" smtClean="0"/>
              <a:t>Shows you can relate to other work</a:t>
            </a:r>
          </a:p>
          <a:p>
            <a:r>
              <a:rPr lang="en-US" dirty="0" smtClean="0"/>
              <a:t>FORMATTING and ACCURACY</a:t>
            </a:r>
          </a:p>
          <a:p>
            <a:pPr lvl="1"/>
            <a:r>
              <a:rPr lang="en-US" dirty="0" err="1" smtClean="0"/>
              <a:t>Mendeley</a:t>
            </a:r>
            <a:r>
              <a:rPr lang="en-US" dirty="0" smtClean="0"/>
              <a:t>, Endnote, others?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5361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 cont’d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It’s easy to not be rigorous</a:t>
            </a:r>
          </a:p>
          <a:p>
            <a:pPr lvl="1"/>
            <a:r>
              <a:rPr lang="en-US" dirty="0" smtClean="0"/>
              <a:t>Read what you cite</a:t>
            </a:r>
          </a:p>
          <a:p>
            <a:r>
              <a:rPr lang="en-US" dirty="0" smtClean="0"/>
              <a:t>Sometimes authors of the work you cite will be asked to review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5668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Title/Abstract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Concise</a:t>
            </a:r>
          </a:p>
          <a:p>
            <a:r>
              <a:rPr lang="en-US" dirty="0" smtClean="0"/>
              <a:t>Most widely read</a:t>
            </a:r>
          </a:p>
          <a:p>
            <a:r>
              <a:rPr lang="en-US" dirty="0" smtClean="0"/>
              <a:t>Whether or not to read the rest of the paper</a:t>
            </a:r>
          </a:p>
          <a:p>
            <a:r>
              <a:rPr lang="en-US" dirty="0" smtClean="0"/>
              <a:t>Structured </a:t>
            </a:r>
            <a:r>
              <a:rPr lang="en-US" dirty="0" err="1" smtClean="0"/>
              <a:t>vs</a:t>
            </a:r>
            <a:r>
              <a:rPr lang="en-US" dirty="0" smtClean="0"/>
              <a:t> unstructured</a:t>
            </a:r>
          </a:p>
          <a:p>
            <a:r>
              <a:rPr lang="en-US" dirty="0" smtClean="0"/>
              <a:t>What is your current title? (5 </a:t>
            </a:r>
            <a:r>
              <a:rPr lang="en-US" dirty="0" err="1" smtClean="0"/>
              <a:t>mins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5038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030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hour glass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994" y="1574817"/>
            <a:ext cx="4181953" cy="48655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44338" y="1807690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Larger lit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798947" y="2836947"/>
            <a:ext cx="1159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Topic area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957293" y="3653330"/>
            <a:ext cx="1187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Your study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798947" y="4499950"/>
            <a:ext cx="3365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Impact on topic area, applications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221293" y="5709407"/>
            <a:ext cx="2562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Contribution to literature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797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Submitting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Website</a:t>
            </a:r>
          </a:p>
          <a:p>
            <a:r>
              <a:rPr lang="en-US" dirty="0" smtClean="0"/>
              <a:t>Cover letter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8079" y="1337442"/>
            <a:ext cx="5368721" cy="478872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64343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Factors</a:t>
            </a:r>
            <a:endParaRPr lang="en-US" dirty="0"/>
          </a:p>
        </p:txBody>
      </p:sp>
      <p:pic>
        <p:nvPicPr>
          <p:cNvPr id="5" name="Content Placeholder 4" descr="Screen Shot 2016-01-11 at 4.41.03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3" b="6003"/>
          <a:stretch>
            <a:fillRect/>
          </a:stretch>
        </p:blipFill>
        <p:spPr>
          <a:xfrm>
            <a:off x="322499" y="1417638"/>
            <a:ext cx="8601962" cy="4730748"/>
          </a:xfrm>
        </p:spPr>
      </p:pic>
    </p:spTree>
    <p:extLst>
      <p:ext uri="{BB962C8B-B14F-4D97-AF65-F5344CB8AC3E}">
        <p14:creationId xmlns:p14="http://schemas.microsoft.com/office/powerpoint/2010/main" val="1885439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0284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When should you start thinking about your write up?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791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happens next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sz="half" idx="2"/>
          </p:nvPr>
        </p:nvSpPr>
        <p:spPr>
          <a:xfrm>
            <a:off x="4840628" y="1752600"/>
            <a:ext cx="4038600" cy="81644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What actually happens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282955"/>
            <a:ext cx="3377746" cy="2690938"/>
          </a:xfrm>
          <a:prstGeom prst="rect">
            <a:avLst/>
          </a:prstGeom>
        </p:spPr>
      </p:pic>
      <p:sp>
        <p:nvSpPr>
          <p:cNvPr id="9" name="Text Placeholder 3"/>
          <p:cNvSpPr txBox="1">
            <a:spLocks/>
          </p:cNvSpPr>
          <p:nvPr/>
        </p:nvSpPr>
        <p:spPr>
          <a:xfrm>
            <a:off x="326613" y="1752600"/>
            <a:ext cx="4038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00346B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00346B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00346B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00346B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00346B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What it feels like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648200" y="2358442"/>
            <a:ext cx="4038600" cy="4525963"/>
          </a:xfrm>
        </p:spPr>
        <p:txBody>
          <a:bodyPr/>
          <a:lstStyle/>
          <a:p>
            <a:pPr lvl="1"/>
            <a:r>
              <a:rPr lang="en-US" dirty="0" smtClean="0"/>
              <a:t>Desk/Technical </a:t>
            </a:r>
            <a:r>
              <a:rPr lang="en-US" dirty="0" err="1" smtClean="0"/>
              <a:t>eval</a:t>
            </a:r>
            <a:endParaRPr lang="en-US" dirty="0" smtClean="0"/>
          </a:p>
          <a:p>
            <a:pPr lvl="1"/>
            <a:r>
              <a:rPr lang="en-US" dirty="0" smtClean="0"/>
              <a:t>Peer review</a:t>
            </a:r>
          </a:p>
          <a:p>
            <a:pPr lvl="1"/>
            <a:r>
              <a:rPr lang="en-US" dirty="0" smtClean="0"/>
              <a:t>Comments collated by editor</a:t>
            </a:r>
          </a:p>
          <a:p>
            <a:pPr lvl="1"/>
            <a:r>
              <a:rPr lang="en-US" dirty="0" smtClean="0"/>
              <a:t>Editor decision</a:t>
            </a:r>
          </a:p>
          <a:p>
            <a:pPr lvl="1"/>
            <a:r>
              <a:rPr lang="en-US" dirty="0" smtClean="0"/>
              <a:t>You are notified</a:t>
            </a:r>
          </a:p>
        </p:txBody>
      </p:sp>
    </p:spTree>
    <p:extLst>
      <p:ext uri="{BB962C8B-B14F-4D97-AF65-F5344CB8AC3E}">
        <p14:creationId xmlns:p14="http://schemas.microsoft.com/office/powerpoint/2010/main" val="1632834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Decision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Accept as is (rare)</a:t>
            </a:r>
          </a:p>
          <a:p>
            <a:r>
              <a:rPr lang="en-US" dirty="0" smtClean="0"/>
              <a:t>Accept with minor revisions</a:t>
            </a:r>
          </a:p>
          <a:p>
            <a:r>
              <a:rPr lang="en-US" dirty="0" smtClean="0"/>
              <a:t>Revise and Resubmit</a:t>
            </a:r>
          </a:p>
          <a:p>
            <a:pPr lvl="1"/>
            <a:r>
              <a:rPr lang="en-US" dirty="0" smtClean="0"/>
              <a:t>Reconsidered by the reviewers</a:t>
            </a:r>
          </a:p>
          <a:p>
            <a:r>
              <a:rPr lang="en-US" dirty="0" smtClean="0"/>
              <a:t>Reject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960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are papers rejected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Appropriateness of journal chosen</a:t>
            </a:r>
          </a:p>
          <a:p>
            <a:r>
              <a:rPr lang="en-US" dirty="0"/>
              <a:t>Research is </a:t>
            </a:r>
            <a:r>
              <a:rPr lang="en-US" dirty="0" smtClean="0"/>
              <a:t>seriously flawed</a:t>
            </a:r>
            <a:endParaRPr lang="en-US" dirty="0"/>
          </a:p>
          <a:p>
            <a:r>
              <a:rPr lang="en-US" dirty="0" smtClean="0"/>
              <a:t>Macro aspects of writing (organization, logic flow)</a:t>
            </a:r>
          </a:p>
          <a:p>
            <a:r>
              <a:rPr lang="en-US" dirty="0" smtClean="0"/>
              <a:t>Micro aspects of writing (word choice, grammar, spelling, punctuation)</a:t>
            </a:r>
          </a:p>
          <a:p>
            <a:r>
              <a:rPr lang="en-US" dirty="0" smtClean="0"/>
              <a:t>Crap diagrams</a:t>
            </a:r>
          </a:p>
          <a:p>
            <a:r>
              <a:rPr lang="en-US" dirty="0"/>
              <a:t>Following “instructions for authors”</a:t>
            </a:r>
          </a:p>
          <a:p>
            <a:r>
              <a:rPr lang="en-US" dirty="0" smtClean="0"/>
              <a:t>“sufficiently important and free from flaws to justify publication”- APA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6393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Rejection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Try, try, again</a:t>
            </a:r>
          </a:p>
          <a:p>
            <a:r>
              <a:rPr lang="en-US" dirty="0" smtClean="0"/>
              <a:t>Everyone, EVERYONE gets rejected</a:t>
            </a:r>
          </a:p>
          <a:p>
            <a:r>
              <a:rPr lang="en-US" dirty="0" smtClean="0"/>
              <a:t>Resubmit quickly</a:t>
            </a:r>
          </a:p>
          <a:p>
            <a:r>
              <a:rPr lang="en-US" dirty="0" smtClean="0"/>
              <a:t>Do NOT take it personally</a:t>
            </a:r>
          </a:p>
          <a:p>
            <a:r>
              <a:rPr lang="en-US" dirty="0" smtClean="0"/>
              <a:t>Use the critiques, make it better. </a:t>
            </a:r>
          </a:p>
          <a:p>
            <a:pPr lvl="1"/>
            <a:r>
              <a:rPr lang="en-US" dirty="0" smtClean="0"/>
              <a:t>Same reviewer might get it again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581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Accept with Revisions and Revise and Resubmit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Deadlines to turn around</a:t>
            </a:r>
          </a:p>
          <a:p>
            <a:r>
              <a:rPr lang="en-US" dirty="0" smtClean="0"/>
              <a:t>Letter about the revisions</a:t>
            </a:r>
          </a:p>
          <a:p>
            <a:r>
              <a:rPr lang="en-US" dirty="0" smtClean="0"/>
              <a:t>Instructions to authors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654" y="3267894"/>
            <a:ext cx="7541248" cy="346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716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From an expert on faculty success…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Writing is critical to promotion</a:t>
            </a:r>
          </a:p>
          <a:p>
            <a:r>
              <a:rPr lang="en-US" dirty="0" smtClean="0"/>
              <a:t>First 3 years, no writing</a:t>
            </a:r>
          </a:p>
          <a:p>
            <a:r>
              <a:rPr lang="en-US" dirty="0" smtClean="0"/>
              <a:t>Professional </a:t>
            </a:r>
            <a:r>
              <a:rPr lang="en-US" dirty="0" smtClean="0"/>
              <a:t>writers habits</a:t>
            </a:r>
            <a:endParaRPr lang="en-US" dirty="0" smtClean="0"/>
          </a:p>
          <a:p>
            <a:r>
              <a:rPr lang="en-US" dirty="0" smtClean="0"/>
              <a:t>Binge writers </a:t>
            </a:r>
            <a:r>
              <a:rPr lang="en-US" dirty="0" err="1" smtClean="0"/>
              <a:t>vs</a:t>
            </a:r>
            <a:r>
              <a:rPr lang="en-US" dirty="0" smtClean="0"/>
              <a:t> intervention (daily writers)</a:t>
            </a:r>
          </a:p>
          <a:p>
            <a:r>
              <a:rPr lang="en-US" dirty="0" smtClean="0"/>
              <a:t>Intervention wrote more and was more creative</a:t>
            </a:r>
          </a:p>
          <a:p>
            <a:r>
              <a:rPr lang="en-US" dirty="0" smtClean="0"/>
              <a:t>Intervention: Write regularly (4x/week) </a:t>
            </a:r>
            <a:r>
              <a:rPr lang="en-US" dirty="0"/>
              <a:t>15 </a:t>
            </a:r>
            <a:r>
              <a:rPr lang="en-US" dirty="0" err="1"/>
              <a:t>mins</a:t>
            </a:r>
            <a:r>
              <a:rPr lang="en-US" dirty="0"/>
              <a:t> at first, 30 </a:t>
            </a:r>
            <a:r>
              <a:rPr lang="en-US" dirty="0" err="1"/>
              <a:t>mins</a:t>
            </a:r>
            <a:r>
              <a:rPr lang="en-US" dirty="0"/>
              <a:t> total. First thing in the morning</a:t>
            </a:r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0" y="6333912"/>
            <a:ext cx="712293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 smtClean="0"/>
              <a:t>Boice</a:t>
            </a:r>
            <a:r>
              <a:rPr lang="en-US" sz="1050" dirty="0" smtClean="0"/>
              <a:t>, R. Procrastination, busyness, and binging, </a:t>
            </a:r>
            <a:r>
              <a:rPr lang="en-US" sz="1050" i="1" dirty="0" err="1" smtClean="0"/>
              <a:t>Behaviour</a:t>
            </a:r>
            <a:r>
              <a:rPr lang="en-US" sz="1050" i="1" dirty="0" smtClean="0"/>
              <a:t>, Research and Therapy.</a:t>
            </a:r>
            <a:endParaRPr lang="en-US" sz="1050" dirty="0" smtClean="0"/>
          </a:p>
          <a:p>
            <a:r>
              <a:rPr lang="en-US" sz="1050" dirty="0" err="1" smtClean="0"/>
              <a:t>Boice</a:t>
            </a:r>
            <a:r>
              <a:rPr lang="en-US" sz="1050" dirty="0" smtClean="0"/>
              <a:t>, R. Increasing the writing productivity of “blocked” academicians. </a:t>
            </a:r>
            <a:r>
              <a:rPr lang="en-US" sz="1050" i="1" dirty="0" err="1" smtClean="0"/>
              <a:t>Behaviour</a:t>
            </a:r>
            <a:r>
              <a:rPr lang="en-US" sz="1050" i="1" dirty="0" smtClean="0"/>
              <a:t> Research and Therapy</a:t>
            </a:r>
            <a:r>
              <a:rPr lang="en-US" sz="1050" dirty="0" smtClean="0"/>
              <a:t>. 1982; 20(3): 197-207.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648979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 of routine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Successful researchers write. A lot.</a:t>
            </a:r>
          </a:p>
          <a:p>
            <a:r>
              <a:rPr lang="en-US" dirty="0" smtClean="0"/>
              <a:t>And get rejected. A lot.</a:t>
            </a:r>
          </a:p>
          <a:p>
            <a:r>
              <a:rPr lang="en-US" dirty="0" smtClean="0"/>
              <a:t>Write. It doesn’t have to be good.</a:t>
            </a:r>
          </a:p>
          <a:p>
            <a:pPr lvl="1"/>
            <a:r>
              <a:rPr lang="en-US" dirty="0" smtClean="0"/>
              <a:t>Routine/habit?</a:t>
            </a:r>
          </a:p>
          <a:p>
            <a:r>
              <a:rPr lang="en-US" dirty="0" smtClean="0"/>
              <a:t>Enjoy the process to an extent… LOVE the result. </a:t>
            </a:r>
          </a:p>
          <a:p>
            <a:r>
              <a:rPr lang="en-US" dirty="0" smtClean="0"/>
              <a:t>Ask for help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142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Nuggets of Wisdom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Simple, realistic, practical timeline</a:t>
            </a:r>
          </a:p>
          <a:p>
            <a:r>
              <a:rPr lang="en-US" dirty="0" smtClean="0"/>
              <a:t>Choose your journal first</a:t>
            </a:r>
          </a:p>
          <a:p>
            <a:pPr lvl="1"/>
            <a:r>
              <a:rPr lang="en-US" dirty="0" smtClean="0"/>
              <a:t>Mimic the writing and structure</a:t>
            </a:r>
          </a:p>
          <a:p>
            <a:pPr lvl="1"/>
            <a:r>
              <a:rPr lang="en-US" dirty="0">
                <a:hlinkClick r:id="rId2"/>
              </a:rPr>
              <a:t>http://jane.biosemantics.org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r>
              <a:rPr lang="en-US" dirty="0" smtClean="0"/>
              <a:t>Write somewhere not your office</a:t>
            </a:r>
          </a:p>
          <a:p>
            <a:r>
              <a:rPr lang="en-US" dirty="0" smtClean="0"/>
              <a:t>Treat writing like laundry.</a:t>
            </a:r>
          </a:p>
        </p:txBody>
      </p:sp>
    </p:spTree>
    <p:extLst>
      <p:ext uri="{BB962C8B-B14F-4D97-AF65-F5344CB8AC3E}">
        <p14:creationId xmlns:p14="http://schemas.microsoft.com/office/powerpoint/2010/main" val="26775259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Nuggets of Wisdom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err="1" smtClean="0"/>
              <a:t>Pomodoros</a:t>
            </a:r>
            <a:endParaRPr lang="en-US" dirty="0" smtClean="0"/>
          </a:p>
          <a:p>
            <a:r>
              <a:rPr lang="en-US" dirty="0" smtClean="0"/>
              <a:t>@Twitter- writing sprints</a:t>
            </a:r>
          </a:p>
          <a:p>
            <a:r>
              <a:rPr lang="en-US" dirty="0" smtClean="0"/>
              <a:t>Order?</a:t>
            </a:r>
          </a:p>
          <a:p>
            <a:pPr lvl="1"/>
            <a:r>
              <a:rPr lang="en-US" dirty="0" smtClean="0"/>
              <a:t>Tables </a:t>
            </a:r>
            <a:r>
              <a:rPr lang="en-US" dirty="0"/>
              <a:t>and Figs first; intro and abstract </a:t>
            </a:r>
            <a:r>
              <a:rPr lang="en-US" dirty="0" smtClean="0"/>
              <a:t>last</a:t>
            </a:r>
          </a:p>
          <a:p>
            <a:pPr lvl="1"/>
            <a:r>
              <a:rPr lang="en-US" dirty="0" smtClean="0"/>
              <a:t>Use your IRB or proposal to do the intro and method first, you’ve already basically got them written</a:t>
            </a:r>
          </a:p>
          <a:p>
            <a:pPr lvl="1"/>
            <a:r>
              <a:rPr lang="en-US" dirty="0" smtClean="0"/>
              <a:t>Start the article at the onset of work when you have momentum, add results as bullets as you go</a:t>
            </a:r>
          </a:p>
          <a:p>
            <a:r>
              <a:rPr lang="en-US" dirty="0" smtClean="0"/>
              <a:t>Track- treat writing like a food diary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0404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Nuggets of Wisdom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Think about the next projects</a:t>
            </a:r>
          </a:p>
          <a:p>
            <a:r>
              <a:rPr lang="en-US" dirty="0" smtClean="0"/>
              <a:t>Make it social</a:t>
            </a:r>
          </a:p>
          <a:p>
            <a:pPr lvl="1"/>
            <a:r>
              <a:rPr lang="en-US" dirty="0" smtClean="0"/>
              <a:t>Weekly meetings with your collaborators (guilt is really powerful)</a:t>
            </a:r>
          </a:p>
          <a:p>
            <a:pPr lvl="1"/>
            <a:r>
              <a:rPr lang="en-US" dirty="0" smtClean="0"/>
              <a:t>Find a friend and partner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1271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4638"/>
            <a:ext cx="9144000" cy="6099243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63883" y="4670872"/>
            <a:ext cx="2674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Where much research ends up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952526" y="5272794"/>
            <a:ext cx="490694" cy="41374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6751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your reference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https://www.elsevier.com/connect/8-reasons-i-rejected-your-</a:t>
            </a:r>
            <a:r>
              <a:rPr lang="en-US" dirty="0" smtClean="0">
                <a:hlinkClick r:id="rId2"/>
              </a:rPr>
              <a:t>article</a:t>
            </a:r>
            <a:endParaRPr lang="en-US" dirty="0" smtClean="0"/>
          </a:p>
          <a:p>
            <a:r>
              <a:rPr lang="en-US" dirty="0">
                <a:hlinkClick r:id="rId3"/>
              </a:rPr>
              <a:t>http://www.icmje.org/recommendations/browse/roles-and-responsibilities/defining-the-role-of-authors-and-</a:t>
            </a:r>
            <a:r>
              <a:rPr lang="en-US" dirty="0" smtClean="0">
                <a:hlinkClick r:id="rId3"/>
              </a:rPr>
              <a:t>contributors.html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424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Avoiding the filing cabinet: Writing up your research study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Sarah </a:t>
            </a:r>
            <a:r>
              <a:rPr lang="en-US" dirty="0" err="1" smtClean="0"/>
              <a:t>Henrickson</a:t>
            </a:r>
            <a:r>
              <a:rPr lang="en-US" dirty="0" smtClean="0"/>
              <a:t> Parker, PhD</a:t>
            </a:r>
          </a:p>
          <a:p>
            <a:r>
              <a:rPr lang="en-US" dirty="0" smtClean="0"/>
              <a:t>VTCRI, </a:t>
            </a:r>
            <a:r>
              <a:rPr lang="en-US" dirty="0" err="1" smtClean="0"/>
              <a:t>VTCSoM</a:t>
            </a:r>
            <a:r>
              <a:rPr lang="en-US" dirty="0" smtClean="0"/>
              <a:t>, </a:t>
            </a:r>
            <a:r>
              <a:rPr lang="en-US" dirty="0" err="1" smtClean="0"/>
              <a:t>Carilion</a:t>
            </a:r>
            <a:r>
              <a:rPr lang="en-US" dirty="0" smtClean="0"/>
              <a:t> Clinic</a:t>
            </a:r>
          </a:p>
        </p:txBody>
      </p:sp>
    </p:spTree>
    <p:extLst>
      <p:ext uri="{BB962C8B-B14F-4D97-AF65-F5344CB8AC3E}">
        <p14:creationId xmlns:p14="http://schemas.microsoft.com/office/powerpoint/2010/main" val="4197198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is not scientific writing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0450" y="1220634"/>
            <a:ext cx="3825436" cy="541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280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At the end of this session I want you to </a:t>
            </a:r>
          </a:p>
          <a:p>
            <a:pPr lvl="1"/>
            <a:r>
              <a:rPr lang="en-US" dirty="0" smtClean="0"/>
              <a:t>Articulate a plan for writing up your study</a:t>
            </a:r>
          </a:p>
          <a:p>
            <a:pPr lvl="1"/>
            <a:r>
              <a:rPr lang="en-US" dirty="0" smtClean="0"/>
              <a:t>Write draft 1 of your methods, possibly results or intro</a:t>
            </a:r>
          </a:p>
          <a:p>
            <a:pPr lvl="1"/>
            <a:r>
              <a:rPr lang="en-US" dirty="0" smtClean="0"/>
              <a:t>Find a partner to help you (in the group or outside)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944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Comforting thoughts</a:t>
            </a:r>
          </a:p>
          <a:p>
            <a:r>
              <a:rPr lang="en-US" dirty="0" smtClean="0"/>
              <a:t>Prompts to start writing</a:t>
            </a:r>
          </a:p>
          <a:p>
            <a:r>
              <a:rPr lang="en-US" dirty="0" smtClean="0"/>
              <a:t>Tactical advice for submission success</a:t>
            </a:r>
          </a:p>
          <a:p>
            <a:r>
              <a:rPr lang="en-US" dirty="0" smtClean="0"/>
              <a:t>How I was taught to write an article</a:t>
            </a:r>
          </a:p>
          <a:p>
            <a:r>
              <a:rPr lang="en-US" dirty="0" smtClean="0"/>
              <a:t>Submission, Acceptance, Revision, Rejection</a:t>
            </a:r>
          </a:p>
          <a:p>
            <a:r>
              <a:rPr lang="en-US" dirty="0" smtClean="0"/>
              <a:t>Practical advice for creating a writing habit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75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is hard.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You’re an expert clinician.</a:t>
            </a:r>
          </a:p>
          <a:p>
            <a:r>
              <a:rPr lang="en-US" dirty="0" smtClean="0"/>
              <a:t>You’re not an expert writer (YET). </a:t>
            </a:r>
          </a:p>
          <a:p>
            <a:pPr lvl="1"/>
            <a:r>
              <a:rPr lang="en-US" dirty="0" smtClean="0"/>
              <a:t>I’m not either and it’s my job. </a:t>
            </a:r>
          </a:p>
          <a:p>
            <a:pPr lvl="1"/>
            <a:r>
              <a:rPr lang="en-US" dirty="0" smtClean="0"/>
              <a:t>It takes time- like, years. </a:t>
            </a:r>
          </a:p>
          <a:p>
            <a:pPr lvl="1"/>
            <a:r>
              <a:rPr lang="en-US" dirty="0" smtClean="0"/>
              <a:t>It takes passion- like, a lot.</a:t>
            </a:r>
          </a:p>
          <a:p>
            <a:r>
              <a:rPr lang="en-US" dirty="0" smtClean="0"/>
              <a:t>You’re not alone.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007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1599</TotalTime>
  <Words>1576</Words>
  <Application>Microsoft Macintosh PowerPoint</Application>
  <PresentationFormat>On-screen Show (4:3)</PresentationFormat>
  <Paragraphs>278</Paragraphs>
  <Slides>51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1_Office Theme</vt:lpstr>
      <vt:lpstr>PowerPoint Presentation</vt:lpstr>
      <vt:lpstr>Why do you read an article?</vt:lpstr>
      <vt:lpstr>What are the best articles you have read? Why?</vt:lpstr>
      <vt:lpstr>When should you start thinking about your write up?</vt:lpstr>
      <vt:lpstr>PowerPoint Presentation</vt:lpstr>
      <vt:lpstr>This is not scientific writing</vt:lpstr>
      <vt:lpstr>Learning objectives</vt:lpstr>
      <vt:lpstr>Agenda</vt:lpstr>
      <vt:lpstr>This is hard.</vt:lpstr>
      <vt:lpstr>Academic Success Depends on Writing</vt:lpstr>
      <vt:lpstr>Well done!</vt:lpstr>
      <vt:lpstr>TIME.</vt:lpstr>
      <vt:lpstr>Structure of a paper</vt:lpstr>
      <vt:lpstr>Don’t feel beholden to the paper structure to write</vt:lpstr>
      <vt:lpstr>Another prompt for unstructured writing</vt:lpstr>
      <vt:lpstr>Share</vt:lpstr>
      <vt:lpstr>Order of reading vs order of writing</vt:lpstr>
      <vt:lpstr>Identify a target journal early</vt:lpstr>
      <vt:lpstr>Instructions for authors</vt:lpstr>
      <vt:lpstr>Identifying authors</vt:lpstr>
      <vt:lpstr>Importance of reading background</vt:lpstr>
      <vt:lpstr>Types of research germane to HC</vt:lpstr>
      <vt:lpstr>Format</vt:lpstr>
      <vt:lpstr>Share</vt:lpstr>
      <vt:lpstr>Style</vt:lpstr>
      <vt:lpstr>Method</vt:lpstr>
      <vt:lpstr>Figs/tables</vt:lpstr>
      <vt:lpstr>What tables do you think you will have in your paper?</vt:lpstr>
      <vt:lpstr>Results</vt:lpstr>
      <vt:lpstr>Intro</vt:lpstr>
      <vt:lpstr>Discussion</vt:lpstr>
      <vt:lpstr>Discussion cont’d</vt:lpstr>
      <vt:lpstr>References</vt:lpstr>
      <vt:lpstr>References cont’d</vt:lpstr>
      <vt:lpstr>Title/Abstract</vt:lpstr>
      <vt:lpstr>Share</vt:lpstr>
      <vt:lpstr>The hour glass</vt:lpstr>
      <vt:lpstr>Submitting</vt:lpstr>
      <vt:lpstr>Impact Factors</vt:lpstr>
      <vt:lpstr>What happens next</vt:lpstr>
      <vt:lpstr>Decision</vt:lpstr>
      <vt:lpstr>Why are papers rejected</vt:lpstr>
      <vt:lpstr>Rejection</vt:lpstr>
      <vt:lpstr>Accept with Revisions and Revise and Resubmit</vt:lpstr>
      <vt:lpstr>From an expert on faculty success…</vt:lpstr>
      <vt:lpstr>Power of routine</vt:lpstr>
      <vt:lpstr>Nuggets of Wisdom</vt:lpstr>
      <vt:lpstr>Nuggets of Wisdom 2</vt:lpstr>
      <vt:lpstr>Nuggets of Wisdom 3</vt:lpstr>
      <vt:lpstr>For your reference</vt:lpstr>
      <vt:lpstr>Avoiding the filing cabinet: Writing up your research study</vt:lpstr>
    </vt:vector>
  </TitlesOfParts>
  <Company>MI2 / MedStar Health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Avoiding the filing cabinet: Writing up your research study</dc:title>
  <dc:creator>Sarah Parker</dc:creator>
  <cp:lastModifiedBy>Sarah Parker</cp:lastModifiedBy>
  <cp:revision>22</cp:revision>
  <dcterms:created xsi:type="dcterms:W3CDTF">2016-01-08T14:28:39Z</dcterms:created>
  <dcterms:modified xsi:type="dcterms:W3CDTF">2018-06-05T15:40:09Z</dcterms:modified>
</cp:coreProperties>
</file>